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78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769" autoAdjust="0"/>
  </p:normalViewPr>
  <p:slideViewPr>
    <p:cSldViewPr snapToGrid="0">
      <p:cViewPr varScale="1">
        <p:scale>
          <a:sx n="64" d="100"/>
          <a:sy n="64" d="100"/>
        </p:scale>
        <p:origin x="726" y="48"/>
      </p:cViewPr>
      <p:guideLst>
        <p:guide pos="3840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D6F3-890B-2247-8EED-1EA65D6BEDD5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6B950-B609-D449-9890-D100F61C6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F123-6602-4255-AE51-0CC0587905D2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AA4-F5BF-42FB-AA7E-701C4091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89" y="1242117"/>
            <a:ext cx="9562578" cy="67436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01" y="2109614"/>
            <a:ext cx="10961622" cy="36484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46498" y="6651321"/>
            <a:ext cx="1123917" cy="206679"/>
          </a:xfrm>
        </p:spPr>
        <p:txBody>
          <a:bodyPr/>
          <a:lstStyle/>
          <a:p>
            <a:fld id="{C56AF123-6602-4255-AE51-0CC0587905D2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51321"/>
            <a:ext cx="6501008" cy="206679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1522" y="6651321"/>
            <a:ext cx="630477" cy="206679"/>
          </a:xfrm>
        </p:spPr>
        <p:txBody>
          <a:bodyPr/>
          <a:lstStyle/>
          <a:p>
            <a:fld id="{30A41AA4-F5BF-42FB-AA7E-701C409182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601" y="620624"/>
            <a:ext cx="1839687" cy="442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0471" y="365125"/>
            <a:ext cx="2804679" cy="953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1622" y="365125"/>
            <a:ext cx="1063688" cy="8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49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  <p15:guide id="4" pos="3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AF123-6602-4255-AE51-0CC0587905D2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AA4-F5BF-42FB-AA7E-701C4091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2330" y="2650435"/>
            <a:ext cx="361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Infographics- ASICS 2016</a:t>
            </a:r>
            <a:endParaRPr lang="en-IN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8" y="1226352"/>
            <a:ext cx="4407369" cy="5279857"/>
          </a:xfrm>
        </p:spPr>
      </p:pic>
      <p:sp>
        <p:nvSpPr>
          <p:cNvPr id="5" name="TextBox 4"/>
          <p:cNvSpPr txBox="1"/>
          <p:nvPr/>
        </p:nvSpPr>
        <p:spPr>
          <a:xfrm>
            <a:off x="2254469" y="6263943"/>
            <a:ext cx="9619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The Challenge of poor service delivery in urban India, Page 10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897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9" y="1242117"/>
            <a:ext cx="4464354" cy="499317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11843" y="1242117"/>
            <a:ext cx="9562578" cy="674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Urban Planning and Design: Overall Rank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867" y="6243199"/>
            <a:ext cx="11244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Urban Planning and Design, Overall Rank, Page 14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334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9" y="2107148"/>
            <a:ext cx="10762305" cy="415503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Timeline: Enactment of Town and Country Planning Acts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19" y="6263943"/>
            <a:ext cx="1124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Is India trying to build 21</a:t>
            </a:r>
            <a:r>
              <a:rPr lang="en-US" baseline="30000" dirty="0" smtClean="0"/>
              <a:t>st</a:t>
            </a:r>
            <a:r>
              <a:rPr lang="en-US" dirty="0" smtClean="0"/>
              <a:t> century cities with outdated Planning laws?, Page 16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891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7" y="2731489"/>
            <a:ext cx="7261259" cy="266497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528" y="1466970"/>
            <a:ext cx="9562578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Number of Planners in India compared with other countries.</a:t>
            </a:r>
            <a:b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19" y="6263943"/>
            <a:ext cx="1124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</a:t>
            </a:r>
            <a:r>
              <a:rPr lang="en-IN" dirty="0"/>
              <a:t>And, do we have enough people to build these </a:t>
            </a:r>
            <a:r>
              <a:rPr lang="en-IN" dirty="0" smtClean="0"/>
              <a:t>cities</a:t>
            </a:r>
            <a:r>
              <a:rPr lang="en-US" dirty="0" smtClean="0"/>
              <a:t>?, Page 16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403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7" y="1854262"/>
            <a:ext cx="4824118" cy="458476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2381" y="1179897"/>
            <a:ext cx="9562578" cy="674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Urban Capacities and Resources: Overall Rank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219" y="6263943"/>
            <a:ext cx="1124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Urban Capacities and Resources, Overall Rank, Page 18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995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9" y="2314738"/>
            <a:ext cx="8423883" cy="33775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obust are our city budget estimates?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19" y="6263943"/>
            <a:ext cx="11244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Asking the right questions, Page 20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097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7" y="1637926"/>
            <a:ext cx="7644984" cy="485220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637" y="1189747"/>
            <a:ext cx="9562578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Are we ignoring small cities?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19" y="6263943"/>
            <a:ext cx="11244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Asking the right questions, Page 20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342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2" y="1579299"/>
            <a:ext cx="4221796" cy="476922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99371" y="1579299"/>
            <a:ext cx="6832799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Are our cities sustainable and independent economic units?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19" y="6263943"/>
            <a:ext cx="11244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Asking the right questions, Page 21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683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8" y="1377028"/>
            <a:ext cx="4509324" cy="508132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99371" y="1579299"/>
            <a:ext cx="6832799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Empowered and Legitimate Political Representation: Overall Rank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19" y="6263943"/>
            <a:ext cx="11244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Empowered and Legitimate Political Representation, Page 24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561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" y="1495192"/>
            <a:ext cx="4259699" cy="492553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99371" y="1579299"/>
            <a:ext cx="6832799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Even 25 Years after the passing of the 74</a:t>
            </a:r>
            <a:r>
              <a:rPr lang="en-US" sz="2400" i="1" baseline="30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CAA, devolution remains an unfinished agenda.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19" y="6263943"/>
            <a:ext cx="11244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Interesting Nuggets, Page 26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007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2" y="1399382"/>
            <a:ext cx="10554600" cy="4593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6407" y="6265888"/>
            <a:ext cx="671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Key Insights, Page 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29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9" y="1274164"/>
            <a:ext cx="6556864" cy="511409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85023" y="1579299"/>
            <a:ext cx="4347147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All cities see a lower voter turnout in Municipal elections.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0637" y="6263943"/>
            <a:ext cx="7153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Interesting Nuggets, Page 27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22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7" y="2278611"/>
            <a:ext cx="8167532" cy="300132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Proportion of women in Municipal Council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003" y="6263943"/>
            <a:ext cx="8831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Gender representation in City Leadership, Page 27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920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8" y="1405250"/>
            <a:ext cx="7171540" cy="511547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85023" y="1579299"/>
            <a:ext cx="4347147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empowered are our cities and their leaders?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0519" y="6323904"/>
            <a:ext cx="7153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Asking the right Questions, Page 28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9031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1272097"/>
            <a:ext cx="4766872" cy="524720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76144" y="1669240"/>
            <a:ext cx="4347147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Transparency, Accountability and Participation: Overall Rank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709" y="6190938"/>
            <a:ext cx="85615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Transparency, Accountability and Participation, Page 30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029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9" y="1242117"/>
            <a:ext cx="4314452" cy="4811639"/>
          </a:xfrm>
        </p:spPr>
      </p:pic>
      <p:sp>
        <p:nvSpPr>
          <p:cNvPr id="5" name="TextBox 4"/>
          <p:cNvSpPr txBox="1"/>
          <p:nvPr/>
        </p:nvSpPr>
        <p:spPr>
          <a:xfrm>
            <a:off x="3492709" y="6190938"/>
            <a:ext cx="85615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Geographical Distribution of Cities, Page 37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850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8" y="1379697"/>
            <a:ext cx="10202820" cy="4886191"/>
          </a:xfrm>
        </p:spPr>
      </p:pic>
      <p:sp>
        <p:nvSpPr>
          <p:cNvPr id="5" name="TextBox 4"/>
          <p:cNvSpPr txBox="1"/>
          <p:nvPr/>
        </p:nvSpPr>
        <p:spPr>
          <a:xfrm>
            <a:off x="5476407" y="6265888"/>
            <a:ext cx="671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Key Insights, Page 1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689548" y="5441430"/>
            <a:ext cx="10208301" cy="82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231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19" y="1676831"/>
            <a:ext cx="11464760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City-Systems Asymmetry in large vs small cities: Cities with stronger and more sustainable finances have relatively weak mayors and levels of devolution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2" y="2499532"/>
            <a:ext cx="8674210" cy="3648075"/>
          </a:xfrm>
        </p:spPr>
      </p:pic>
      <p:sp>
        <p:nvSpPr>
          <p:cNvPr id="5" name="TextBox 4"/>
          <p:cNvSpPr txBox="1"/>
          <p:nvPr/>
        </p:nvSpPr>
        <p:spPr>
          <a:xfrm>
            <a:off x="5251555" y="6295943"/>
            <a:ext cx="671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Key Insights, Page 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931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568" y="1302305"/>
            <a:ext cx="11599672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Many Cities do not generate enough own revenue to even cover staff salaries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6525" y="6295943"/>
            <a:ext cx="671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Key Insights, Page 2</a:t>
            </a:r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8" y="1894408"/>
            <a:ext cx="7102622" cy="45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5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6" y="2239036"/>
            <a:ext cx="9945689" cy="398737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568" y="1436990"/>
            <a:ext cx="11599672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Smaller cities, which will be at the forefront of future urbanization, invest significantly less in services and infrastructure that can give their citizens better quality of life.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6525" y="6295943"/>
            <a:ext cx="671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Key Insights, Page 2</a:t>
            </a:r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160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762" y="1822909"/>
            <a:ext cx="6398085" cy="674365"/>
          </a:xfrm>
        </p:spPr>
        <p:txBody>
          <a:bodyPr/>
          <a:lstStyle/>
          <a:p>
            <a:r>
              <a:rPr lang="en-US" sz="2400" i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Top 10 Cities 2016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7" y="1583066"/>
            <a:ext cx="5738518" cy="5029449"/>
          </a:xfrm>
        </p:spPr>
      </p:pic>
      <p:sp>
        <p:nvSpPr>
          <p:cNvPr id="5" name="TextBox 4"/>
          <p:cNvSpPr txBox="1"/>
          <p:nvPr/>
        </p:nvSpPr>
        <p:spPr>
          <a:xfrm>
            <a:off x="5251555" y="6295943"/>
            <a:ext cx="671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Executive Summary, Page 6</a:t>
            </a:r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062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3" y="2444527"/>
            <a:ext cx="5784420" cy="354620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7469" y="1496950"/>
            <a:ext cx="9562578" cy="67436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Estimates for How ‘Urban’ India is, differ vastly</a:t>
            </a:r>
            <a:endParaRPr lang="en-IN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7522" y="6263943"/>
            <a:ext cx="809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Size of India’s Urban Challenge: An Unknown, Page 9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070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8" y="1405251"/>
            <a:ext cx="4254491" cy="523517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9431" y="1521064"/>
            <a:ext cx="6398085" cy="674365"/>
          </a:xfrm>
        </p:spPr>
        <p:txBody>
          <a:bodyPr/>
          <a:lstStyle/>
          <a:p>
            <a:r>
              <a:rPr lang="en-US" sz="2400" i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States in India have varying definitions for statutory towns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232224" y="6178764"/>
            <a:ext cx="795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Page reference to the report: </a:t>
            </a:r>
            <a:r>
              <a:rPr lang="en-US" dirty="0"/>
              <a:t>: Size of India’s Urban Challenge: An Unknown, Page 9</a:t>
            </a:r>
          </a:p>
          <a:p>
            <a:pPr algn="r"/>
            <a:endParaRPr lang="en-US" dirty="0" smtClean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09412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529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City-Systems Asymmetry in large vs small cities: Cities with stronger and more sustainable finances have relatively weak mayors and levels of devolution</vt:lpstr>
      <vt:lpstr>Many Cities do not generate enough own revenue to even cover staff salaries</vt:lpstr>
      <vt:lpstr>Smaller cities, which will be at the forefront of future urbanization, invest significantly less in services and infrastructure that can give their citizens better quality of life.</vt:lpstr>
      <vt:lpstr>Top 10 Cities 2016</vt:lpstr>
      <vt:lpstr>Estimates for How ‘Urban’ India is, differ vastly</vt:lpstr>
      <vt:lpstr>States in India have varying definitions for statutory towns</vt:lpstr>
      <vt:lpstr>PowerPoint Presentation</vt:lpstr>
      <vt:lpstr>PowerPoint Presentation</vt:lpstr>
      <vt:lpstr>Timeline: Enactment of Town and Country Planning Acts</vt:lpstr>
      <vt:lpstr>Number of Planners in India compared with other countries. </vt:lpstr>
      <vt:lpstr>PowerPoint Presentation</vt:lpstr>
      <vt:lpstr>How robust are our city budget estimates?</vt:lpstr>
      <vt:lpstr>Are we ignoring small cities?</vt:lpstr>
      <vt:lpstr>Are our cities sustainable and independent economic units?</vt:lpstr>
      <vt:lpstr>Empowered and Legitimate Political Representation: Overall Rank</vt:lpstr>
      <vt:lpstr>Even 25 Years after the passing of the 74th CAA, devolution remains an unfinished agenda.</vt:lpstr>
      <vt:lpstr>All cities see a lower voter turnout in Municipal elections.</vt:lpstr>
      <vt:lpstr>Proportion of women in Municipal Council</vt:lpstr>
      <vt:lpstr>How empowered are our cities and their leaders?</vt:lpstr>
      <vt:lpstr>Transparency, Accountability and Participation: Overall Rank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Juby Thomas</dc:creator>
  <cp:lastModifiedBy>Neethu Nair</cp:lastModifiedBy>
  <cp:revision>87</cp:revision>
  <dcterms:created xsi:type="dcterms:W3CDTF">2017-02-22T06:22:50Z</dcterms:created>
  <dcterms:modified xsi:type="dcterms:W3CDTF">2017-02-28T07:14:29Z</dcterms:modified>
</cp:coreProperties>
</file>