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authors.xml" ContentType="application/vnd.ms-powerpoint.author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B640BAC-0EBD-6313-95FA-D44A656D9089}" name="Snigdha Vatsa" initials="SV" userId="S::snigdha.vatsa@janaagraha.org::afbbfaec-75d2-4d3a-bede-002e7ccd600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A72E"/>
    <a:srgbClr val="F2F2F2"/>
    <a:srgbClr val="FFD90A"/>
    <a:srgbClr val="3AC2CF"/>
    <a:srgbClr val="E724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2DD8F3-6BF7-90EF-0781-563E5406EA0C}" v="425" dt="2025-07-03T05:40:45.854"/>
    <p1510:client id="{4F089DB0-895E-3532-85B1-059CBCEF5B0E}" v="1333" dt="2025-07-03T10:34:59.812"/>
    <p1510:client id="{53EDC7DE-893B-09EA-8AC5-190599DF1DD9}" v="373" dt="2025-07-04T08:01:36.415"/>
    <p1510:client id="{AC908239-E5E3-358B-7E02-05CE253CA29E}" v="548" dt="2025-07-02T11:15:39.063"/>
    <p1510:client id="{DC824E01-9FF8-4F5B-6F57-FE5105FE4D82}" v="6" dt="2025-07-04T08:49:51.404"/>
    <p1510:client id="{FA8523AE-A745-A517-4E92-A0125308FAD2}" v="75" dt="2025-07-04T09:53:51.2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54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41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40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80D045-4DF2-4F6B-AFE4-32A093A3A315}" type="datetimeFigureOut">
              <a:t>7/8/2025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B8E7B3-C119-4E27-B5A9-58AD4D6D0FD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920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-10"/>
            <a:ext cx="12184380" cy="6856476"/>
            <a:chOff x="0" y="-8"/>
            <a:chExt cx="10153650" cy="571373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-8"/>
              <a:ext cx="10153650" cy="5713221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3595624" y="1652015"/>
              <a:ext cx="1477010" cy="0"/>
            </a:xfrm>
            <a:custGeom>
              <a:avLst/>
              <a:gdLst/>
              <a:ahLst/>
              <a:cxnLst/>
              <a:rect l="l" t="t" r="r" b="b"/>
              <a:pathLst>
                <a:path w="1477010">
                  <a:moveTo>
                    <a:pt x="0" y="0"/>
                  </a:moveTo>
                  <a:lnTo>
                    <a:pt x="1476502" y="0"/>
                  </a:lnTo>
                </a:path>
              </a:pathLst>
            </a:custGeom>
            <a:ln w="9527">
              <a:solidFill>
                <a:srgbClr val="0D0E0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324350" y="1628267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>
                  <a:moveTo>
                    <a:pt x="19050" y="0"/>
                  </a:moveTo>
                  <a:lnTo>
                    <a:pt x="11626" y="1494"/>
                  </a:lnTo>
                  <a:lnTo>
                    <a:pt x="5572" y="5572"/>
                  </a:lnTo>
                  <a:lnTo>
                    <a:pt x="1494" y="11626"/>
                  </a:lnTo>
                  <a:lnTo>
                    <a:pt x="0" y="19050"/>
                  </a:lnTo>
                  <a:lnTo>
                    <a:pt x="1494" y="26473"/>
                  </a:lnTo>
                  <a:lnTo>
                    <a:pt x="5572" y="32527"/>
                  </a:lnTo>
                  <a:lnTo>
                    <a:pt x="11626" y="36605"/>
                  </a:lnTo>
                  <a:lnTo>
                    <a:pt x="19050" y="38100"/>
                  </a:lnTo>
                  <a:lnTo>
                    <a:pt x="26473" y="36605"/>
                  </a:lnTo>
                  <a:lnTo>
                    <a:pt x="32527" y="32527"/>
                  </a:lnTo>
                  <a:lnTo>
                    <a:pt x="36605" y="26473"/>
                  </a:lnTo>
                  <a:lnTo>
                    <a:pt x="38100" y="19050"/>
                  </a:lnTo>
                  <a:lnTo>
                    <a:pt x="36605" y="11626"/>
                  </a:lnTo>
                  <a:lnTo>
                    <a:pt x="32527" y="5572"/>
                  </a:lnTo>
                  <a:lnTo>
                    <a:pt x="26473" y="1494"/>
                  </a:lnTo>
                  <a:lnTo>
                    <a:pt x="19050" y="0"/>
                  </a:lnTo>
                  <a:close/>
                </a:path>
              </a:pathLst>
            </a:custGeom>
            <a:solidFill>
              <a:srgbClr val="0D0E0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6619951" y="1388745"/>
            <a:ext cx="2010917" cy="209288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5240">
              <a:lnSpc>
                <a:spcPct val="100000"/>
              </a:lnSpc>
              <a:spcBef>
                <a:spcPts val="120"/>
              </a:spcBef>
              <a:tabLst>
                <a:tab pos="1994916" algn="l"/>
              </a:tabLst>
            </a:pPr>
            <a:r>
              <a:rPr sz="1260" u="sng">
                <a:uFill>
                  <a:solidFill>
                    <a:srgbClr val="0D0E0E"/>
                  </a:solidFill>
                </a:uFill>
                <a:latin typeface="Trebuchet MS"/>
                <a:cs typeface="Trebuchet MS"/>
              </a:rPr>
              <a:t>	</a:t>
            </a:r>
            <a:endParaRPr sz="126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91669" y="1388744"/>
            <a:ext cx="5770626" cy="745236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5240">
              <a:lnSpc>
                <a:spcPts val="1434"/>
              </a:lnSpc>
              <a:spcBef>
                <a:spcPts val="120"/>
              </a:spcBef>
              <a:tabLst>
                <a:tab pos="4071365" algn="l"/>
                <a:tab pos="5754624" algn="l"/>
              </a:tabLst>
            </a:pPr>
            <a:r>
              <a:rPr sz="1260" spc="60">
                <a:latin typeface="Trebuchet MS"/>
                <a:cs typeface="Trebuchet MS"/>
              </a:rPr>
              <a:t>Jobs</a:t>
            </a:r>
            <a:r>
              <a:rPr sz="1260" spc="24">
                <a:latin typeface="Trebuchet MS"/>
                <a:cs typeface="Trebuchet MS"/>
              </a:rPr>
              <a:t> </a:t>
            </a:r>
            <a:r>
              <a:rPr sz="1260">
                <a:latin typeface="Trebuchet MS"/>
                <a:cs typeface="Trebuchet MS"/>
              </a:rPr>
              <a:t>and</a:t>
            </a:r>
            <a:r>
              <a:rPr sz="1260" spc="30">
                <a:latin typeface="Trebuchet MS"/>
                <a:cs typeface="Trebuchet MS"/>
              </a:rPr>
              <a:t> </a:t>
            </a:r>
            <a:r>
              <a:rPr sz="1260">
                <a:latin typeface="Trebuchet MS"/>
                <a:cs typeface="Trebuchet MS"/>
              </a:rPr>
              <a:t>income</a:t>
            </a:r>
            <a:r>
              <a:rPr sz="1260" spc="96">
                <a:latin typeface="Trebuchet MS"/>
                <a:cs typeface="Trebuchet MS"/>
              </a:rPr>
              <a:t> </a:t>
            </a:r>
            <a:r>
              <a:rPr sz="1260" spc="-12">
                <a:latin typeface="Trebuchet MS"/>
                <a:cs typeface="Trebuchet MS"/>
              </a:rPr>
              <a:t>growth,</a:t>
            </a:r>
            <a:r>
              <a:rPr sz="1260" spc="-18">
                <a:latin typeface="Trebuchet MS"/>
                <a:cs typeface="Trebuchet MS"/>
              </a:rPr>
              <a:t> </a:t>
            </a:r>
            <a:r>
              <a:rPr sz="1260" spc="60">
                <a:latin typeface="Trebuchet MS"/>
                <a:cs typeface="Trebuchet MS"/>
              </a:rPr>
              <a:t>ease</a:t>
            </a:r>
            <a:r>
              <a:rPr sz="1260" spc="96">
                <a:latin typeface="Trebuchet MS"/>
                <a:cs typeface="Trebuchet MS"/>
              </a:rPr>
              <a:t> </a:t>
            </a:r>
            <a:r>
              <a:rPr sz="1260">
                <a:latin typeface="Trebuchet MS"/>
                <a:cs typeface="Trebuchet MS"/>
              </a:rPr>
              <a:t>of</a:t>
            </a:r>
            <a:r>
              <a:rPr sz="1260" spc="48">
                <a:latin typeface="Trebuchet MS"/>
                <a:cs typeface="Trebuchet MS"/>
              </a:rPr>
              <a:t> </a:t>
            </a:r>
            <a:r>
              <a:rPr sz="1260">
                <a:latin typeface="Trebuchet MS"/>
                <a:cs typeface="Trebuchet MS"/>
              </a:rPr>
              <a:t>doing</a:t>
            </a:r>
            <a:r>
              <a:rPr sz="1260" spc="174">
                <a:latin typeface="Trebuchet MS"/>
                <a:cs typeface="Trebuchet MS"/>
              </a:rPr>
              <a:t> </a:t>
            </a:r>
            <a:r>
              <a:rPr sz="1260">
                <a:latin typeface="Trebuchet MS"/>
                <a:cs typeface="Trebuchet MS"/>
              </a:rPr>
              <a:t>business</a:t>
            </a:r>
            <a:r>
              <a:rPr sz="1260" spc="24">
                <a:latin typeface="Trebuchet MS"/>
                <a:cs typeface="Trebuchet MS"/>
              </a:rPr>
              <a:t> </a:t>
            </a:r>
            <a:r>
              <a:rPr sz="1260" spc="-30">
                <a:latin typeface="Trebuchet MS"/>
                <a:cs typeface="Trebuchet MS"/>
              </a:rPr>
              <a:t>for</a:t>
            </a:r>
            <a:r>
              <a:rPr sz="1260">
                <a:latin typeface="Trebuchet MS"/>
                <a:cs typeface="Trebuchet MS"/>
              </a:rPr>
              <a:t>	</a:t>
            </a:r>
            <a:r>
              <a:rPr sz="1260" u="sng">
                <a:uFill>
                  <a:solidFill>
                    <a:srgbClr val="0D0E0E"/>
                  </a:solidFill>
                </a:uFill>
                <a:latin typeface="Trebuchet MS"/>
                <a:cs typeface="Trebuchet MS"/>
              </a:rPr>
              <a:t>	</a:t>
            </a:r>
            <a:endParaRPr sz="1260">
              <a:latin typeface="Trebuchet MS"/>
              <a:cs typeface="Trebuchet MS"/>
            </a:endParaRPr>
          </a:p>
          <a:p>
            <a:pPr marL="15240">
              <a:lnSpc>
                <a:spcPts val="1434"/>
              </a:lnSpc>
            </a:pPr>
            <a:r>
              <a:rPr sz="1260">
                <a:latin typeface="Trebuchet MS"/>
                <a:cs typeface="Trebuchet MS"/>
              </a:rPr>
              <a:t>small</a:t>
            </a:r>
            <a:r>
              <a:rPr sz="1260" spc="126">
                <a:latin typeface="Trebuchet MS"/>
                <a:cs typeface="Trebuchet MS"/>
              </a:rPr>
              <a:t> </a:t>
            </a:r>
            <a:r>
              <a:rPr sz="1260" spc="42">
                <a:latin typeface="Trebuchet MS"/>
                <a:cs typeface="Trebuchet MS"/>
              </a:rPr>
              <a:t>businesses</a:t>
            </a:r>
            <a:endParaRPr sz="1260">
              <a:latin typeface="Trebuchet MS"/>
              <a:cs typeface="Trebuchet MS"/>
            </a:endParaRPr>
          </a:p>
          <a:p>
            <a:pPr marL="15240">
              <a:lnSpc>
                <a:spcPct val="100000"/>
              </a:lnSpc>
              <a:spcBef>
                <a:spcPts val="1248"/>
              </a:spcBef>
            </a:pPr>
            <a:r>
              <a:rPr sz="1260">
                <a:latin typeface="Trebuchet MS"/>
                <a:cs typeface="Trebuchet MS"/>
              </a:rPr>
              <a:t>Inclusive</a:t>
            </a:r>
            <a:r>
              <a:rPr sz="1260" spc="36">
                <a:latin typeface="Trebuchet MS"/>
                <a:cs typeface="Trebuchet MS"/>
              </a:rPr>
              <a:t> </a:t>
            </a:r>
            <a:r>
              <a:rPr sz="1260">
                <a:latin typeface="Trebuchet MS"/>
                <a:cs typeface="Trebuchet MS"/>
              </a:rPr>
              <a:t>and</a:t>
            </a:r>
            <a:r>
              <a:rPr sz="1260" spc="102">
                <a:latin typeface="Trebuchet MS"/>
                <a:cs typeface="Trebuchet MS"/>
              </a:rPr>
              <a:t> </a:t>
            </a:r>
            <a:r>
              <a:rPr sz="1260">
                <a:latin typeface="Trebuchet MS"/>
                <a:cs typeface="Trebuchet MS"/>
              </a:rPr>
              <a:t>safe</a:t>
            </a:r>
            <a:r>
              <a:rPr sz="1260" spc="-66">
                <a:latin typeface="Trebuchet MS"/>
                <a:cs typeface="Trebuchet MS"/>
              </a:rPr>
              <a:t> </a:t>
            </a:r>
            <a:r>
              <a:rPr sz="1260" spc="60">
                <a:latin typeface="Trebuchet MS"/>
                <a:cs typeface="Trebuchet MS"/>
              </a:rPr>
              <a:t>space</a:t>
            </a:r>
            <a:r>
              <a:rPr sz="1260" spc="42">
                <a:latin typeface="Trebuchet MS"/>
                <a:cs typeface="Trebuchet MS"/>
              </a:rPr>
              <a:t> </a:t>
            </a:r>
            <a:r>
              <a:rPr sz="1260" spc="-24">
                <a:latin typeface="Trebuchet MS"/>
                <a:cs typeface="Trebuchet MS"/>
              </a:rPr>
              <a:t>for</a:t>
            </a:r>
            <a:r>
              <a:rPr sz="1260" spc="-36">
                <a:latin typeface="Trebuchet MS"/>
                <a:cs typeface="Trebuchet MS"/>
              </a:rPr>
              <a:t> </a:t>
            </a:r>
            <a:r>
              <a:rPr sz="1260" spc="54">
                <a:latin typeface="Trebuchet MS"/>
                <a:cs typeface="Trebuchet MS"/>
              </a:rPr>
              <a:t>women</a:t>
            </a:r>
            <a:endParaRPr sz="126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91669" y="2224278"/>
            <a:ext cx="4342638" cy="374461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5240">
              <a:lnSpc>
                <a:spcPts val="1434"/>
              </a:lnSpc>
              <a:spcBef>
                <a:spcPts val="120"/>
              </a:spcBef>
            </a:pPr>
            <a:r>
              <a:rPr sz="1260">
                <a:latin typeface="Trebuchet MS"/>
                <a:cs typeface="Trebuchet MS"/>
              </a:rPr>
              <a:t>Public</a:t>
            </a:r>
            <a:r>
              <a:rPr sz="1260" spc="54">
                <a:latin typeface="Trebuchet MS"/>
                <a:cs typeface="Trebuchet MS"/>
              </a:rPr>
              <a:t> </a:t>
            </a:r>
            <a:r>
              <a:rPr sz="1260">
                <a:latin typeface="Trebuchet MS"/>
                <a:cs typeface="Trebuchet MS"/>
              </a:rPr>
              <a:t>health</a:t>
            </a:r>
            <a:r>
              <a:rPr sz="1260" spc="132">
                <a:latin typeface="Trebuchet MS"/>
                <a:cs typeface="Trebuchet MS"/>
              </a:rPr>
              <a:t> </a:t>
            </a:r>
            <a:r>
              <a:rPr sz="1260" spc="-12">
                <a:latin typeface="Trebuchet MS"/>
                <a:cs typeface="Trebuchet MS"/>
              </a:rPr>
              <a:t>(primary</a:t>
            </a:r>
            <a:r>
              <a:rPr sz="1260" spc="72">
                <a:latin typeface="Trebuchet MS"/>
                <a:cs typeface="Trebuchet MS"/>
              </a:rPr>
              <a:t> </a:t>
            </a:r>
            <a:r>
              <a:rPr sz="1260" spc="-12">
                <a:latin typeface="Trebuchet MS"/>
                <a:cs typeface="Trebuchet MS"/>
              </a:rPr>
              <a:t>healthcare,</a:t>
            </a:r>
            <a:r>
              <a:rPr sz="1260" spc="-6">
                <a:latin typeface="Trebuchet MS"/>
                <a:cs typeface="Trebuchet MS"/>
              </a:rPr>
              <a:t> </a:t>
            </a:r>
            <a:r>
              <a:rPr sz="1260" spc="66">
                <a:latin typeface="Trebuchet MS"/>
                <a:cs typeface="Trebuchet MS"/>
              </a:rPr>
              <a:t>non-</a:t>
            </a:r>
            <a:r>
              <a:rPr sz="1260">
                <a:latin typeface="Trebuchet MS"/>
                <a:cs typeface="Trebuchet MS"/>
              </a:rPr>
              <a:t>communicable</a:t>
            </a:r>
            <a:r>
              <a:rPr sz="1260" spc="132">
                <a:latin typeface="Trebuchet MS"/>
                <a:cs typeface="Trebuchet MS"/>
              </a:rPr>
              <a:t> </a:t>
            </a:r>
            <a:r>
              <a:rPr sz="1260" spc="-30">
                <a:latin typeface="Trebuchet MS"/>
                <a:cs typeface="Trebuchet MS"/>
              </a:rPr>
              <a:t>and</a:t>
            </a:r>
            <a:endParaRPr sz="1260">
              <a:latin typeface="Trebuchet MS"/>
              <a:cs typeface="Trebuchet MS"/>
            </a:endParaRPr>
          </a:p>
          <a:p>
            <a:pPr marL="15240">
              <a:lnSpc>
                <a:spcPts val="1434"/>
              </a:lnSpc>
            </a:pPr>
            <a:r>
              <a:rPr sz="1260">
                <a:latin typeface="Trebuchet MS"/>
                <a:cs typeface="Trebuchet MS"/>
              </a:rPr>
              <a:t>infectious</a:t>
            </a:r>
            <a:r>
              <a:rPr sz="1260" spc="6">
                <a:latin typeface="Trebuchet MS"/>
                <a:cs typeface="Trebuchet MS"/>
              </a:rPr>
              <a:t> </a:t>
            </a:r>
            <a:r>
              <a:rPr sz="1260" spc="12">
                <a:latin typeface="Trebuchet MS"/>
                <a:cs typeface="Trebuchet MS"/>
              </a:rPr>
              <a:t>diseases,</a:t>
            </a:r>
            <a:r>
              <a:rPr sz="1260" spc="-36">
                <a:latin typeface="Trebuchet MS"/>
                <a:cs typeface="Trebuchet MS"/>
              </a:rPr>
              <a:t> </a:t>
            </a:r>
            <a:r>
              <a:rPr sz="1260" spc="-12">
                <a:latin typeface="Trebuchet MS"/>
                <a:cs typeface="Trebuchet MS"/>
              </a:rPr>
              <a:t>immunization)</a:t>
            </a:r>
            <a:endParaRPr sz="126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88467" y="3615614"/>
            <a:ext cx="2015490" cy="515111"/>
          </a:xfrm>
          <a:prstGeom prst="rect">
            <a:avLst/>
          </a:prstGeom>
        </p:spPr>
        <p:txBody>
          <a:bodyPr vert="horz" wrap="square" lIns="0" tIns="64770" rIns="0" bIns="0" rtlCol="0">
            <a:spAutoFit/>
          </a:bodyPr>
          <a:lstStyle/>
          <a:p>
            <a:pPr marL="15240">
              <a:lnSpc>
                <a:spcPct val="100000"/>
              </a:lnSpc>
              <a:spcBef>
                <a:spcPts val="510"/>
              </a:spcBef>
            </a:pPr>
            <a:r>
              <a:rPr sz="1260" b="1" spc="60">
                <a:solidFill>
                  <a:srgbClr val="45B87B"/>
                </a:solidFill>
                <a:latin typeface="Trebuchet MS"/>
                <a:cs typeface="Trebuchet MS"/>
              </a:rPr>
              <a:t>PLANNING</a:t>
            </a:r>
            <a:r>
              <a:rPr sz="1260" b="1" spc="-18">
                <a:solidFill>
                  <a:srgbClr val="45B87B"/>
                </a:solidFill>
                <a:latin typeface="Trebuchet MS"/>
                <a:cs typeface="Trebuchet MS"/>
              </a:rPr>
              <a:t> </a:t>
            </a:r>
            <a:r>
              <a:rPr sz="1260" b="1" spc="78">
                <a:solidFill>
                  <a:srgbClr val="45B87B"/>
                </a:solidFill>
                <a:latin typeface="Trebuchet MS"/>
                <a:cs typeface="Trebuchet MS"/>
              </a:rPr>
              <a:t>AND</a:t>
            </a:r>
            <a:r>
              <a:rPr sz="1260" b="1" spc="-96">
                <a:solidFill>
                  <a:srgbClr val="45B87B"/>
                </a:solidFill>
                <a:latin typeface="Trebuchet MS"/>
                <a:cs typeface="Trebuchet MS"/>
              </a:rPr>
              <a:t> </a:t>
            </a:r>
            <a:r>
              <a:rPr sz="1260" b="1" spc="54">
                <a:solidFill>
                  <a:srgbClr val="45B87B"/>
                </a:solidFill>
                <a:latin typeface="Trebuchet MS"/>
                <a:cs typeface="Trebuchet MS"/>
              </a:rPr>
              <a:t>DESIGN</a:t>
            </a:r>
            <a:endParaRPr sz="1260">
              <a:latin typeface="Trebuchet MS"/>
              <a:cs typeface="Trebuchet MS"/>
            </a:endParaRPr>
          </a:p>
          <a:p>
            <a:pPr marL="15240">
              <a:lnSpc>
                <a:spcPct val="100000"/>
              </a:lnSpc>
              <a:spcBef>
                <a:spcPts val="396"/>
              </a:spcBef>
            </a:pPr>
            <a:r>
              <a:rPr sz="1260" spc="12">
                <a:latin typeface="Trebuchet MS"/>
                <a:cs typeface="Trebuchet MS"/>
              </a:rPr>
              <a:t>Spatial</a:t>
            </a:r>
            <a:r>
              <a:rPr sz="1260" spc="96">
                <a:latin typeface="Trebuchet MS"/>
                <a:cs typeface="Trebuchet MS"/>
              </a:rPr>
              <a:t> </a:t>
            </a:r>
            <a:r>
              <a:rPr sz="1260" spc="12">
                <a:latin typeface="Trebuchet MS"/>
                <a:cs typeface="Trebuchet MS"/>
              </a:rPr>
              <a:t>development</a:t>
            </a:r>
            <a:r>
              <a:rPr sz="1260">
                <a:latin typeface="Trebuchet MS"/>
                <a:cs typeface="Trebuchet MS"/>
              </a:rPr>
              <a:t> </a:t>
            </a:r>
            <a:r>
              <a:rPr sz="1260" spc="-24">
                <a:latin typeface="Trebuchet MS"/>
                <a:cs typeface="Trebuchet MS"/>
              </a:rPr>
              <a:t>plans</a:t>
            </a:r>
            <a:endParaRPr sz="126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88467" y="4158919"/>
            <a:ext cx="3152394" cy="803148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5240">
              <a:lnSpc>
                <a:spcPts val="1434"/>
              </a:lnSpc>
              <a:spcBef>
                <a:spcPts val="120"/>
              </a:spcBef>
            </a:pPr>
            <a:r>
              <a:rPr sz="1260">
                <a:latin typeface="Trebuchet MS"/>
                <a:cs typeface="Trebuchet MS"/>
              </a:rPr>
              <a:t>Design,</a:t>
            </a:r>
            <a:r>
              <a:rPr sz="1260" spc="132">
                <a:latin typeface="Trebuchet MS"/>
                <a:cs typeface="Trebuchet MS"/>
              </a:rPr>
              <a:t> </a:t>
            </a:r>
            <a:r>
              <a:rPr sz="1260" spc="-12">
                <a:latin typeface="Trebuchet MS"/>
                <a:cs typeface="Trebuchet MS"/>
              </a:rPr>
              <a:t>implementation,</a:t>
            </a:r>
            <a:r>
              <a:rPr sz="1260">
                <a:latin typeface="Trebuchet MS"/>
                <a:cs typeface="Trebuchet MS"/>
              </a:rPr>
              <a:t> and</a:t>
            </a:r>
            <a:r>
              <a:rPr sz="1260" spc="48">
                <a:latin typeface="Trebuchet MS"/>
                <a:cs typeface="Trebuchet MS"/>
              </a:rPr>
              <a:t> </a:t>
            </a:r>
            <a:r>
              <a:rPr sz="1260" spc="-12">
                <a:latin typeface="Trebuchet MS"/>
                <a:cs typeface="Trebuchet MS"/>
              </a:rPr>
              <a:t>maintenance</a:t>
            </a:r>
            <a:endParaRPr sz="1260">
              <a:latin typeface="Trebuchet MS"/>
              <a:cs typeface="Trebuchet MS"/>
            </a:endParaRPr>
          </a:p>
          <a:p>
            <a:pPr marL="15240">
              <a:lnSpc>
                <a:spcPts val="1434"/>
              </a:lnSpc>
            </a:pPr>
            <a:r>
              <a:rPr sz="1260">
                <a:latin typeface="Trebuchet MS"/>
                <a:cs typeface="Trebuchet MS"/>
              </a:rPr>
              <a:t>standards</a:t>
            </a:r>
            <a:r>
              <a:rPr sz="1260" spc="90">
                <a:latin typeface="Trebuchet MS"/>
                <a:cs typeface="Trebuchet MS"/>
              </a:rPr>
              <a:t> </a:t>
            </a:r>
            <a:r>
              <a:rPr sz="1260" spc="-24">
                <a:latin typeface="Trebuchet MS"/>
                <a:cs typeface="Trebuchet MS"/>
              </a:rPr>
              <a:t>for</a:t>
            </a:r>
            <a:r>
              <a:rPr sz="1260" spc="-36">
                <a:latin typeface="Trebuchet MS"/>
                <a:cs typeface="Trebuchet MS"/>
              </a:rPr>
              <a:t> </a:t>
            </a:r>
            <a:r>
              <a:rPr sz="1260">
                <a:latin typeface="Trebuchet MS"/>
                <a:cs typeface="Trebuchet MS"/>
              </a:rPr>
              <a:t>streets</a:t>
            </a:r>
            <a:r>
              <a:rPr sz="1260" spc="96">
                <a:latin typeface="Trebuchet MS"/>
                <a:cs typeface="Trebuchet MS"/>
              </a:rPr>
              <a:t> </a:t>
            </a:r>
            <a:r>
              <a:rPr sz="1260">
                <a:latin typeface="Trebuchet MS"/>
                <a:cs typeface="Trebuchet MS"/>
              </a:rPr>
              <a:t>and</a:t>
            </a:r>
            <a:r>
              <a:rPr sz="1260" spc="102">
                <a:latin typeface="Trebuchet MS"/>
                <a:cs typeface="Trebuchet MS"/>
              </a:rPr>
              <a:t> </a:t>
            </a:r>
            <a:r>
              <a:rPr sz="1260">
                <a:latin typeface="Trebuchet MS"/>
                <a:cs typeface="Trebuchet MS"/>
              </a:rPr>
              <a:t>public </a:t>
            </a:r>
            <a:r>
              <a:rPr sz="1260" spc="48">
                <a:latin typeface="Trebuchet MS"/>
                <a:cs typeface="Trebuchet MS"/>
              </a:rPr>
              <a:t>spaces</a:t>
            </a:r>
            <a:endParaRPr sz="1260">
              <a:latin typeface="Trebuchet MS"/>
              <a:cs typeface="Trebuchet MS"/>
            </a:endParaRPr>
          </a:p>
          <a:p>
            <a:pPr marL="15240" marR="33528">
              <a:lnSpc>
                <a:spcPts val="1356"/>
              </a:lnSpc>
              <a:spcBef>
                <a:spcPts val="521"/>
              </a:spcBef>
            </a:pPr>
            <a:r>
              <a:rPr sz="1260">
                <a:latin typeface="Trebuchet MS"/>
                <a:cs typeface="Trebuchet MS"/>
              </a:rPr>
              <a:t>Sectoral</a:t>
            </a:r>
            <a:r>
              <a:rPr sz="1260" spc="42">
                <a:latin typeface="Trebuchet MS"/>
                <a:cs typeface="Trebuchet MS"/>
              </a:rPr>
              <a:t> </a:t>
            </a:r>
            <a:r>
              <a:rPr sz="1260">
                <a:latin typeface="Trebuchet MS"/>
                <a:cs typeface="Trebuchet MS"/>
              </a:rPr>
              <a:t>plans</a:t>
            </a:r>
            <a:r>
              <a:rPr sz="1260" spc="42">
                <a:latin typeface="Trebuchet MS"/>
                <a:cs typeface="Trebuchet MS"/>
              </a:rPr>
              <a:t> </a:t>
            </a:r>
            <a:r>
              <a:rPr sz="1260" spc="-24">
                <a:latin typeface="Trebuchet MS"/>
                <a:cs typeface="Trebuchet MS"/>
              </a:rPr>
              <a:t>for</a:t>
            </a:r>
            <a:r>
              <a:rPr sz="1260" spc="24">
                <a:latin typeface="Trebuchet MS"/>
                <a:cs typeface="Trebuchet MS"/>
              </a:rPr>
              <a:t> </a:t>
            </a:r>
            <a:r>
              <a:rPr sz="1260">
                <a:latin typeface="Trebuchet MS"/>
                <a:cs typeface="Trebuchet MS"/>
              </a:rPr>
              <a:t>housing,</a:t>
            </a:r>
            <a:r>
              <a:rPr sz="1260" spc="-6">
                <a:latin typeface="Trebuchet MS"/>
                <a:cs typeface="Trebuchet MS"/>
              </a:rPr>
              <a:t> </a:t>
            </a:r>
            <a:r>
              <a:rPr sz="1260" spc="-24">
                <a:latin typeface="Trebuchet MS"/>
                <a:cs typeface="Trebuchet MS"/>
              </a:rPr>
              <a:t>mobility,</a:t>
            </a:r>
            <a:r>
              <a:rPr sz="1260" spc="132">
                <a:latin typeface="Trebuchet MS"/>
                <a:cs typeface="Trebuchet MS"/>
              </a:rPr>
              <a:t> </a:t>
            </a:r>
            <a:r>
              <a:rPr sz="1260" spc="-24">
                <a:latin typeface="Trebuchet MS"/>
                <a:cs typeface="Trebuchet MS"/>
              </a:rPr>
              <a:t>water </a:t>
            </a:r>
            <a:r>
              <a:rPr sz="1260">
                <a:latin typeface="Trebuchet MS"/>
                <a:cs typeface="Trebuchet MS"/>
              </a:rPr>
              <a:t>and</a:t>
            </a:r>
            <a:r>
              <a:rPr sz="1260" spc="66">
                <a:latin typeface="Trebuchet MS"/>
                <a:cs typeface="Trebuchet MS"/>
              </a:rPr>
              <a:t> </a:t>
            </a:r>
            <a:r>
              <a:rPr sz="1260" spc="-12">
                <a:latin typeface="Trebuchet MS"/>
                <a:cs typeface="Trebuchet MS"/>
              </a:rPr>
              <a:t>sanitation</a:t>
            </a:r>
            <a:endParaRPr sz="126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26363" y="5140528"/>
            <a:ext cx="3821430" cy="1435608"/>
          </a:xfrm>
          <a:prstGeom prst="rect">
            <a:avLst/>
          </a:prstGeom>
        </p:spPr>
        <p:txBody>
          <a:bodyPr vert="horz" wrap="square" lIns="0" tIns="42672" rIns="0" bIns="0" rtlCol="0">
            <a:spAutoFit/>
          </a:bodyPr>
          <a:lstStyle/>
          <a:p>
            <a:pPr marL="15240">
              <a:lnSpc>
                <a:spcPct val="100000"/>
              </a:lnSpc>
              <a:spcBef>
                <a:spcPts val="336"/>
              </a:spcBef>
            </a:pPr>
            <a:r>
              <a:rPr sz="1260" b="1" spc="54">
                <a:solidFill>
                  <a:srgbClr val="F48589"/>
                </a:solidFill>
                <a:latin typeface="Trebuchet MS"/>
                <a:cs typeface="Trebuchet MS"/>
              </a:rPr>
              <a:t>DECENTRALISED</a:t>
            </a:r>
            <a:r>
              <a:rPr sz="1260" b="1" spc="102">
                <a:solidFill>
                  <a:srgbClr val="F48589"/>
                </a:solidFill>
                <a:latin typeface="Trebuchet MS"/>
                <a:cs typeface="Trebuchet MS"/>
              </a:rPr>
              <a:t> </a:t>
            </a:r>
            <a:r>
              <a:rPr sz="1260" b="1" spc="24">
                <a:solidFill>
                  <a:srgbClr val="F48589"/>
                </a:solidFill>
                <a:latin typeface="Trebuchet MS"/>
                <a:cs typeface="Trebuchet MS"/>
              </a:rPr>
              <a:t>PARTICIPATORY</a:t>
            </a:r>
            <a:r>
              <a:rPr sz="1260" b="1" spc="84">
                <a:solidFill>
                  <a:srgbClr val="F48589"/>
                </a:solidFill>
                <a:latin typeface="Trebuchet MS"/>
                <a:cs typeface="Trebuchet MS"/>
              </a:rPr>
              <a:t> </a:t>
            </a:r>
            <a:r>
              <a:rPr sz="1260" b="1" spc="54">
                <a:solidFill>
                  <a:srgbClr val="F48589"/>
                </a:solidFill>
                <a:latin typeface="Trebuchet MS"/>
                <a:cs typeface="Trebuchet MS"/>
              </a:rPr>
              <a:t>GOVERNANCE</a:t>
            </a:r>
            <a:endParaRPr sz="1260">
              <a:latin typeface="Trebuchet MS"/>
              <a:cs typeface="Trebuchet MS"/>
            </a:endParaRPr>
          </a:p>
          <a:p>
            <a:pPr marL="51054" marR="345186">
              <a:lnSpc>
                <a:spcPct val="89400"/>
              </a:lnSpc>
              <a:spcBef>
                <a:spcPts val="372"/>
              </a:spcBef>
            </a:pPr>
            <a:r>
              <a:rPr sz="1260">
                <a:latin typeface="Trebuchet MS"/>
                <a:cs typeface="Trebuchet MS"/>
              </a:rPr>
              <a:t>Voice</a:t>
            </a:r>
            <a:r>
              <a:rPr sz="1260" spc="-66">
                <a:latin typeface="Trebuchet MS"/>
                <a:cs typeface="Trebuchet MS"/>
              </a:rPr>
              <a:t> </a:t>
            </a:r>
            <a:r>
              <a:rPr sz="1260">
                <a:latin typeface="Trebuchet MS"/>
                <a:cs typeface="Trebuchet MS"/>
              </a:rPr>
              <a:t>and</a:t>
            </a:r>
            <a:r>
              <a:rPr sz="1260" spc="-6">
                <a:latin typeface="Trebuchet MS"/>
                <a:cs typeface="Trebuchet MS"/>
              </a:rPr>
              <a:t> </a:t>
            </a:r>
            <a:r>
              <a:rPr sz="1260" spc="66">
                <a:latin typeface="Trebuchet MS"/>
                <a:cs typeface="Trebuchet MS"/>
              </a:rPr>
              <a:t>agency</a:t>
            </a:r>
            <a:r>
              <a:rPr sz="1260" spc="6">
                <a:latin typeface="Trebuchet MS"/>
                <a:cs typeface="Trebuchet MS"/>
              </a:rPr>
              <a:t> </a:t>
            </a:r>
            <a:r>
              <a:rPr sz="1260" spc="-24">
                <a:latin typeface="Trebuchet MS"/>
                <a:cs typeface="Trebuchet MS"/>
              </a:rPr>
              <a:t>for</a:t>
            </a:r>
            <a:r>
              <a:rPr sz="1260" spc="-30">
                <a:latin typeface="Trebuchet MS"/>
                <a:cs typeface="Trebuchet MS"/>
              </a:rPr>
              <a:t> </a:t>
            </a:r>
            <a:r>
              <a:rPr sz="1260">
                <a:latin typeface="Trebuchet MS"/>
                <a:cs typeface="Trebuchet MS"/>
              </a:rPr>
              <a:t>all</a:t>
            </a:r>
            <a:r>
              <a:rPr sz="1260" spc="-12">
                <a:latin typeface="Trebuchet MS"/>
                <a:cs typeface="Trebuchet MS"/>
              </a:rPr>
              <a:t> </a:t>
            </a:r>
            <a:r>
              <a:rPr sz="1260" spc="-30">
                <a:latin typeface="Trebuchet MS"/>
                <a:cs typeface="Trebuchet MS"/>
              </a:rPr>
              <a:t>citizens,</a:t>
            </a:r>
            <a:r>
              <a:rPr sz="1260" spc="60">
                <a:latin typeface="Trebuchet MS"/>
                <a:cs typeface="Trebuchet MS"/>
              </a:rPr>
              <a:t> </a:t>
            </a:r>
            <a:r>
              <a:rPr sz="1260" spc="-12">
                <a:latin typeface="Trebuchet MS"/>
                <a:cs typeface="Trebuchet MS"/>
              </a:rPr>
              <a:t>especially </a:t>
            </a:r>
            <a:r>
              <a:rPr sz="1260">
                <a:latin typeface="Trebuchet MS"/>
                <a:cs typeface="Trebuchet MS"/>
              </a:rPr>
              <a:t>women,</a:t>
            </a:r>
            <a:r>
              <a:rPr sz="1260" spc="90">
                <a:latin typeface="Trebuchet MS"/>
                <a:cs typeface="Trebuchet MS"/>
              </a:rPr>
              <a:t> </a:t>
            </a:r>
            <a:r>
              <a:rPr sz="1260" spc="-12">
                <a:latin typeface="Trebuchet MS"/>
                <a:cs typeface="Trebuchet MS"/>
              </a:rPr>
              <a:t>the</a:t>
            </a:r>
            <a:r>
              <a:rPr sz="1260" spc="90">
                <a:latin typeface="Trebuchet MS"/>
                <a:cs typeface="Trebuchet MS"/>
              </a:rPr>
              <a:t> </a:t>
            </a:r>
            <a:r>
              <a:rPr sz="1260">
                <a:latin typeface="Trebuchet MS"/>
                <a:cs typeface="Trebuchet MS"/>
              </a:rPr>
              <a:t>urban</a:t>
            </a:r>
            <a:r>
              <a:rPr sz="1260" spc="-30">
                <a:latin typeface="Trebuchet MS"/>
                <a:cs typeface="Trebuchet MS"/>
              </a:rPr>
              <a:t> </a:t>
            </a:r>
            <a:r>
              <a:rPr sz="1260">
                <a:latin typeface="Trebuchet MS"/>
                <a:cs typeface="Trebuchet MS"/>
              </a:rPr>
              <a:t>poor</a:t>
            </a:r>
            <a:r>
              <a:rPr sz="1260" spc="-6">
                <a:latin typeface="Trebuchet MS"/>
                <a:cs typeface="Trebuchet MS"/>
              </a:rPr>
              <a:t> </a:t>
            </a:r>
            <a:r>
              <a:rPr sz="1260">
                <a:latin typeface="Trebuchet MS"/>
                <a:cs typeface="Trebuchet MS"/>
              </a:rPr>
              <a:t>and</a:t>
            </a:r>
            <a:r>
              <a:rPr sz="1260" spc="24">
                <a:latin typeface="Trebuchet MS"/>
                <a:cs typeface="Trebuchet MS"/>
              </a:rPr>
              <a:t> </a:t>
            </a:r>
            <a:r>
              <a:rPr sz="1260">
                <a:latin typeface="Trebuchet MS"/>
                <a:cs typeface="Trebuchet MS"/>
              </a:rPr>
              <a:t>migrants,</a:t>
            </a:r>
            <a:r>
              <a:rPr sz="1260" spc="-30">
                <a:latin typeface="Trebuchet MS"/>
                <a:cs typeface="Trebuchet MS"/>
              </a:rPr>
              <a:t> </a:t>
            </a:r>
            <a:r>
              <a:rPr sz="1260" spc="-12">
                <a:latin typeface="Trebuchet MS"/>
                <a:cs typeface="Trebuchet MS"/>
              </a:rPr>
              <a:t>children </a:t>
            </a:r>
            <a:r>
              <a:rPr sz="1260">
                <a:latin typeface="Trebuchet MS"/>
                <a:cs typeface="Trebuchet MS"/>
              </a:rPr>
              <a:t>and</a:t>
            </a:r>
            <a:r>
              <a:rPr sz="1260" spc="-66">
                <a:latin typeface="Trebuchet MS"/>
                <a:cs typeface="Trebuchet MS"/>
              </a:rPr>
              <a:t> </a:t>
            </a:r>
            <a:r>
              <a:rPr sz="1260">
                <a:latin typeface="Trebuchet MS"/>
                <a:cs typeface="Trebuchet MS"/>
              </a:rPr>
              <a:t>youth,</a:t>
            </a:r>
            <a:r>
              <a:rPr sz="1260" spc="-6">
                <a:latin typeface="Trebuchet MS"/>
                <a:cs typeface="Trebuchet MS"/>
              </a:rPr>
              <a:t> </a:t>
            </a:r>
            <a:r>
              <a:rPr sz="1260">
                <a:latin typeface="Trebuchet MS"/>
                <a:cs typeface="Trebuchet MS"/>
              </a:rPr>
              <a:t>elderly</a:t>
            </a:r>
            <a:r>
              <a:rPr sz="1260" spc="48">
                <a:latin typeface="Trebuchet MS"/>
                <a:cs typeface="Trebuchet MS"/>
              </a:rPr>
              <a:t> </a:t>
            </a:r>
            <a:r>
              <a:rPr sz="1260">
                <a:latin typeface="Trebuchet MS"/>
                <a:cs typeface="Trebuchet MS"/>
              </a:rPr>
              <a:t>and</a:t>
            </a:r>
            <a:r>
              <a:rPr sz="1260" spc="30">
                <a:latin typeface="Trebuchet MS"/>
                <a:cs typeface="Trebuchet MS"/>
              </a:rPr>
              <a:t> </a:t>
            </a:r>
            <a:r>
              <a:rPr sz="1260" spc="-12">
                <a:latin typeface="Trebuchet MS"/>
                <a:cs typeface="Trebuchet MS"/>
              </a:rPr>
              <a:t>the</a:t>
            </a:r>
            <a:r>
              <a:rPr sz="1260" spc="-18">
                <a:latin typeface="Trebuchet MS"/>
                <a:cs typeface="Trebuchet MS"/>
              </a:rPr>
              <a:t> </a:t>
            </a:r>
            <a:r>
              <a:rPr sz="1260" spc="-12">
                <a:latin typeface="Trebuchet MS"/>
                <a:cs typeface="Trebuchet MS"/>
              </a:rPr>
              <a:t>differently</a:t>
            </a:r>
            <a:r>
              <a:rPr sz="1260" spc="-54">
                <a:latin typeface="Trebuchet MS"/>
                <a:cs typeface="Trebuchet MS"/>
              </a:rPr>
              <a:t> </a:t>
            </a:r>
            <a:r>
              <a:rPr sz="1260" spc="-24">
                <a:latin typeface="Trebuchet MS"/>
                <a:cs typeface="Trebuchet MS"/>
              </a:rPr>
              <a:t>abled</a:t>
            </a:r>
            <a:endParaRPr sz="1260">
              <a:latin typeface="Trebuchet MS"/>
              <a:cs typeface="Trebuchet MS"/>
            </a:endParaRPr>
          </a:p>
          <a:p>
            <a:pPr marL="51054">
              <a:lnSpc>
                <a:spcPts val="1434"/>
              </a:lnSpc>
              <a:spcBef>
                <a:spcPts val="252"/>
              </a:spcBef>
            </a:pPr>
            <a:r>
              <a:rPr sz="1260" spc="12">
                <a:latin typeface="Trebuchet MS"/>
                <a:cs typeface="Trebuchet MS"/>
              </a:rPr>
              <a:t>Devolution</a:t>
            </a:r>
            <a:r>
              <a:rPr sz="1260" spc="54">
                <a:latin typeface="Trebuchet MS"/>
                <a:cs typeface="Trebuchet MS"/>
              </a:rPr>
              <a:t> </a:t>
            </a:r>
            <a:r>
              <a:rPr sz="1260">
                <a:latin typeface="Trebuchet MS"/>
                <a:cs typeface="Trebuchet MS"/>
              </a:rPr>
              <a:t>of</a:t>
            </a:r>
            <a:r>
              <a:rPr sz="1260" spc="18">
                <a:latin typeface="Trebuchet MS"/>
                <a:cs typeface="Trebuchet MS"/>
              </a:rPr>
              <a:t> </a:t>
            </a:r>
            <a:r>
              <a:rPr sz="1260" spc="12">
                <a:latin typeface="Trebuchet MS"/>
                <a:cs typeface="Trebuchet MS"/>
              </a:rPr>
              <a:t>powers</a:t>
            </a:r>
            <a:r>
              <a:rPr sz="1260" spc="-12">
                <a:latin typeface="Trebuchet MS"/>
                <a:cs typeface="Trebuchet MS"/>
              </a:rPr>
              <a:t> </a:t>
            </a:r>
            <a:r>
              <a:rPr sz="1260" spc="12">
                <a:latin typeface="Trebuchet MS"/>
                <a:cs typeface="Trebuchet MS"/>
              </a:rPr>
              <a:t>and</a:t>
            </a:r>
            <a:r>
              <a:rPr sz="1260" spc="-6">
                <a:latin typeface="Trebuchet MS"/>
                <a:cs typeface="Trebuchet MS"/>
              </a:rPr>
              <a:t> </a:t>
            </a:r>
            <a:r>
              <a:rPr sz="1260" spc="12">
                <a:latin typeface="Trebuchet MS"/>
                <a:cs typeface="Trebuchet MS"/>
              </a:rPr>
              <a:t>functions</a:t>
            </a:r>
            <a:r>
              <a:rPr sz="1260" spc="-6">
                <a:latin typeface="Trebuchet MS"/>
                <a:cs typeface="Trebuchet MS"/>
              </a:rPr>
              <a:t> </a:t>
            </a:r>
            <a:r>
              <a:rPr sz="1260" spc="12">
                <a:latin typeface="Trebuchet MS"/>
                <a:cs typeface="Trebuchet MS"/>
              </a:rPr>
              <a:t>to</a:t>
            </a:r>
            <a:r>
              <a:rPr sz="1260" spc="42">
                <a:latin typeface="Trebuchet MS"/>
                <a:cs typeface="Trebuchet MS"/>
              </a:rPr>
              <a:t> </a:t>
            </a:r>
            <a:r>
              <a:rPr sz="1260" spc="12">
                <a:latin typeface="Trebuchet MS"/>
                <a:cs typeface="Trebuchet MS"/>
              </a:rPr>
              <a:t>Urban</a:t>
            </a:r>
            <a:r>
              <a:rPr sz="1260" spc="-48">
                <a:latin typeface="Trebuchet MS"/>
                <a:cs typeface="Trebuchet MS"/>
              </a:rPr>
              <a:t> </a:t>
            </a:r>
            <a:r>
              <a:rPr sz="1260" spc="-24">
                <a:latin typeface="Trebuchet MS"/>
                <a:cs typeface="Trebuchet MS"/>
              </a:rPr>
              <a:t>Local</a:t>
            </a:r>
            <a:endParaRPr sz="1260">
              <a:latin typeface="Trebuchet MS"/>
              <a:cs typeface="Trebuchet MS"/>
            </a:endParaRPr>
          </a:p>
          <a:p>
            <a:pPr marL="51054">
              <a:lnSpc>
                <a:spcPts val="1434"/>
              </a:lnSpc>
            </a:pPr>
            <a:r>
              <a:rPr sz="1260" spc="12">
                <a:latin typeface="Trebuchet MS"/>
                <a:cs typeface="Trebuchet MS"/>
              </a:rPr>
              <a:t>Governments</a:t>
            </a:r>
            <a:r>
              <a:rPr sz="1260" spc="137">
                <a:latin typeface="Trebuchet MS"/>
                <a:cs typeface="Trebuchet MS"/>
              </a:rPr>
              <a:t> </a:t>
            </a:r>
            <a:r>
              <a:rPr sz="1260" spc="-12">
                <a:latin typeface="Trebuchet MS"/>
                <a:cs typeface="Trebuchet MS"/>
              </a:rPr>
              <a:t>(ULGs)</a:t>
            </a:r>
            <a:endParaRPr sz="1260">
              <a:latin typeface="Trebuchet MS"/>
              <a:cs typeface="Trebuchet MS"/>
            </a:endParaRPr>
          </a:p>
          <a:p>
            <a:pPr marL="51054">
              <a:lnSpc>
                <a:spcPct val="100000"/>
              </a:lnSpc>
              <a:spcBef>
                <a:spcPts val="275"/>
              </a:spcBef>
            </a:pPr>
            <a:r>
              <a:rPr sz="1260" spc="24">
                <a:latin typeface="Trebuchet MS"/>
                <a:cs typeface="Trebuchet MS"/>
              </a:rPr>
              <a:t>Empowered</a:t>
            </a:r>
            <a:r>
              <a:rPr sz="1260" spc="48">
                <a:latin typeface="Trebuchet MS"/>
                <a:cs typeface="Trebuchet MS"/>
              </a:rPr>
              <a:t> </a:t>
            </a:r>
            <a:r>
              <a:rPr sz="1260" spc="24">
                <a:latin typeface="Trebuchet MS"/>
                <a:cs typeface="Trebuchet MS"/>
              </a:rPr>
              <a:t>mayors</a:t>
            </a:r>
            <a:r>
              <a:rPr sz="1260" spc="174">
                <a:latin typeface="Trebuchet MS"/>
                <a:cs typeface="Trebuchet MS"/>
              </a:rPr>
              <a:t> </a:t>
            </a:r>
            <a:r>
              <a:rPr sz="1260" spc="24">
                <a:latin typeface="Trebuchet MS"/>
                <a:cs typeface="Trebuchet MS"/>
              </a:rPr>
              <a:t>and</a:t>
            </a:r>
            <a:r>
              <a:rPr sz="1260" spc="48">
                <a:latin typeface="Trebuchet MS"/>
                <a:cs typeface="Trebuchet MS"/>
              </a:rPr>
              <a:t> </a:t>
            </a:r>
            <a:r>
              <a:rPr sz="1260" spc="-12">
                <a:latin typeface="Trebuchet MS"/>
                <a:cs typeface="Trebuchet MS"/>
              </a:rPr>
              <a:t>councils</a:t>
            </a:r>
            <a:endParaRPr sz="126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91669" y="2734055"/>
            <a:ext cx="3841242" cy="374461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5240">
              <a:lnSpc>
                <a:spcPts val="1434"/>
              </a:lnSpc>
              <a:spcBef>
                <a:spcPts val="120"/>
              </a:spcBef>
            </a:pPr>
            <a:r>
              <a:rPr sz="1260">
                <a:latin typeface="Trebuchet MS"/>
                <a:cs typeface="Trebuchet MS"/>
              </a:rPr>
              <a:t>Climate</a:t>
            </a:r>
            <a:r>
              <a:rPr sz="1260" spc="-78">
                <a:latin typeface="Trebuchet MS"/>
                <a:cs typeface="Trebuchet MS"/>
              </a:rPr>
              <a:t> </a:t>
            </a:r>
            <a:r>
              <a:rPr sz="1260">
                <a:latin typeface="Trebuchet MS"/>
                <a:cs typeface="Trebuchet MS"/>
              </a:rPr>
              <a:t>resilience</a:t>
            </a:r>
            <a:r>
              <a:rPr sz="1260" spc="36">
                <a:latin typeface="Trebuchet MS"/>
                <a:cs typeface="Trebuchet MS"/>
              </a:rPr>
              <a:t> </a:t>
            </a:r>
            <a:r>
              <a:rPr sz="1260">
                <a:latin typeface="Trebuchet MS"/>
                <a:cs typeface="Trebuchet MS"/>
              </a:rPr>
              <a:t>and</a:t>
            </a:r>
            <a:r>
              <a:rPr sz="1260" spc="-24">
                <a:latin typeface="Trebuchet MS"/>
                <a:cs typeface="Trebuchet MS"/>
              </a:rPr>
              <a:t> </a:t>
            </a:r>
            <a:r>
              <a:rPr sz="1260">
                <a:latin typeface="Trebuchet MS"/>
                <a:cs typeface="Trebuchet MS"/>
              </a:rPr>
              <a:t>adaptation</a:t>
            </a:r>
            <a:r>
              <a:rPr sz="1260" spc="-66">
                <a:latin typeface="Trebuchet MS"/>
                <a:cs typeface="Trebuchet MS"/>
              </a:rPr>
              <a:t> </a:t>
            </a:r>
            <a:r>
              <a:rPr sz="1260">
                <a:latin typeface="Trebuchet MS"/>
                <a:cs typeface="Trebuchet MS"/>
              </a:rPr>
              <a:t>(flooding,</a:t>
            </a:r>
            <a:r>
              <a:rPr sz="1260" spc="48">
                <a:latin typeface="Trebuchet MS"/>
                <a:cs typeface="Trebuchet MS"/>
              </a:rPr>
              <a:t> </a:t>
            </a:r>
            <a:r>
              <a:rPr sz="1260" spc="-24">
                <a:latin typeface="Trebuchet MS"/>
                <a:cs typeface="Trebuchet MS"/>
              </a:rPr>
              <a:t>heat</a:t>
            </a:r>
            <a:endParaRPr sz="1260">
              <a:latin typeface="Trebuchet MS"/>
              <a:cs typeface="Trebuchet MS"/>
            </a:endParaRPr>
          </a:p>
          <a:p>
            <a:pPr marL="15240">
              <a:lnSpc>
                <a:spcPts val="1428"/>
              </a:lnSpc>
            </a:pPr>
            <a:r>
              <a:rPr sz="1260">
                <a:latin typeface="Trebuchet MS"/>
                <a:cs typeface="Trebuchet MS"/>
              </a:rPr>
              <a:t>stress,</a:t>
            </a:r>
            <a:r>
              <a:rPr sz="1260" spc="78">
                <a:latin typeface="Trebuchet MS"/>
                <a:cs typeface="Trebuchet MS"/>
              </a:rPr>
              <a:t> </a:t>
            </a:r>
            <a:r>
              <a:rPr sz="1260" spc="-42">
                <a:latin typeface="Trebuchet MS"/>
                <a:cs typeface="Trebuchet MS"/>
              </a:rPr>
              <a:t>air</a:t>
            </a:r>
            <a:r>
              <a:rPr sz="1260" spc="-12">
                <a:latin typeface="Trebuchet MS"/>
                <a:cs typeface="Trebuchet MS"/>
              </a:rPr>
              <a:t> </a:t>
            </a:r>
            <a:r>
              <a:rPr sz="1260" spc="-30">
                <a:latin typeface="Trebuchet MS"/>
                <a:cs typeface="Trebuchet MS"/>
              </a:rPr>
              <a:t>quality,</a:t>
            </a:r>
            <a:r>
              <a:rPr sz="1260" spc="-42">
                <a:latin typeface="Trebuchet MS"/>
                <a:cs typeface="Trebuchet MS"/>
              </a:rPr>
              <a:t> </a:t>
            </a:r>
            <a:r>
              <a:rPr sz="1260">
                <a:latin typeface="Trebuchet MS"/>
                <a:cs typeface="Trebuchet MS"/>
              </a:rPr>
              <a:t>and</a:t>
            </a:r>
            <a:r>
              <a:rPr sz="1260" spc="12">
                <a:latin typeface="Trebuchet MS"/>
                <a:cs typeface="Trebuchet MS"/>
              </a:rPr>
              <a:t> </a:t>
            </a:r>
            <a:r>
              <a:rPr sz="1260">
                <a:latin typeface="Trebuchet MS"/>
                <a:cs typeface="Trebuchet MS"/>
              </a:rPr>
              <a:t>conservation</a:t>
            </a:r>
            <a:r>
              <a:rPr sz="1260" spc="-42">
                <a:latin typeface="Trebuchet MS"/>
                <a:cs typeface="Trebuchet MS"/>
              </a:rPr>
              <a:t> </a:t>
            </a:r>
            <a:r>
              <a:rPr sz="1260">
                <a:latin typeface="Trebuchet MS"/>
                <a:cs typeface="Trebuchet MS"/>
              </a:rPr>
              <a:t>of</a:t>
            </a:r>
            <a:r>
              <a:rPr sz="1260" spc="24">
                <a:latin typeface="Trebuchet MS"/>
                <a:cs typeface="Trebuchet MS"/>
              </a:rPr>
              <a:t> </a:t>
            </a:r>
            <a:r>
              <a:rPr sz="1260">
                <a:latin typeface="Trebuchet MS"/>
                <a:cs typeface="Trebuchet MS"/>
              </a:rPr>
              <a:t>water</a:t>
            </a:r>
            <a:r>
              <a:rPr sz="1260" spc="-12">
                <a:latin typeface="Trebuchet MS"/>
                <a:cs typeface="Trebuchet MS"/>
              </a:rPr>
              <a:t> bodies)</a:t>
            </a:r>
            <a:endParaRPr sz="1260">
              <a:latin typeface="Trebuchet MS"/>
              <a:cs typeface="Trebuchet M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862821" y="1400555"/>
            <a:ext cx="2667762" cy="181356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R="19812" algn="r">
              <a:lnSpc>
                <a:spcPts val="1434"/>
              </a:lnSpc>
              <a:spcBef>
                <a:spcPts val="120"/>
              </a:spcBef>
            </a:pPr>
            <a:r>
              <a:rPr sz="1260">
                <a:latin typeface="Trebuchet MS"/>
                <a:cs typeface="Trebuchet MS"/>
              </a:rPr>
              <a:t>Urban</a:t>
            </a:r>
            <a:r>
              <a:rPr sz="1260" spc="-6">
                <a:latin typeface="Trebuchet MS"/>
                <a:cs typeface="Trebuchet MS"/>
              </a:rPr>
              <a:t> </a:t>
            </a:r>
            <a:r>
              <a:rPr sz="1260">
                <a:latin typeface="Trebuchet MS"/>
                <a:cs typeface="Trebuchet MS"/>
              </a:rPr>
              <a:t>poverty</a:t>
            </a:r>
            <a:r>
              <a:rPr sz="1260" spc="72">
                <a:latin typeface="Trebuchet MS"/>
                <a:cs typeface="Trebuchet MS"/>
              </a:rPr>
              <a:t> </a:t>
            </a:r>
            <a:r>
              <a:rPr sz="1260">
                <a:latin typeface="Trebuchet MS"/>
                <a:cs typeface="Trebuchet MS"/>
              </a:rPr>
              <a:t>and</a:t>
            </a:r>
            <a:r>
              <a:rPr sz="1260" spc="54">
                <a:latin typeface="Trebuchet MS"/>
                <a:cs typeface="Trebuchet MS"/>
              </a:rPr>
              <a:t> </a:t>
            </a:r>
            <a:r>
              <a:rPr sz="1260" spc="-12">
                <a:latin typeface="Trebuchet MS"/>
                <a:cs typeface="Trebuchet MS"/>
              </a:rPr>
              <a:t>migration,</a:t>
            </a:r>
            <a:r>
              <a:rPr sz="1260" spc="132">
                <a:latin typeface="Trebuchet MS"/>
                <a:cs typeface="Trebuchet MS"/>
              </a:rPr>
              <a:t> </a:t>
            </a:r>
            <a:r>
              <a:rPr sz="1260" spc="-12">
                <a:latin typeface="Trebuchet MS"/>
                <a:cs typeface="Trebuchet MS"/>
              </a:rPr>
              <a:t>social</a:t>
            </a:r>
            <a:endParaRPr sz="1260">
              <a:latin typeface="Trebuchet MS"/>
              <a:cs typeface="Trebuchet MS"/>
            </a:endParaRPr>
          </a:p>
          <a:p>
            <a:pPr marR="9144" algn="r">
              <a:lnSpc>
                <a:spcPts val="1434"/>
              </a:lnSpc>
            </a:pPr>
            <a:r>
              <a:rPr sz="1260" spc="-12">
                <a:latin typeface="Trebuchet MS"/>
                <a:cs typeface="Trebuchet MS"/>
              </a:rPr>
              <a:t>security</a:t>
            </a:r>
            <a:endParaRPr sz="1260">
              <a:latin typeface="Trebuchet MS"/>
              <a:cs typeface="Trebuchet MS"/>
            </a:endParaRPr>
          </a:p>
          <a:p>
            <a:pPr marR="12192" algn="r">
              <a:lnSpc>
                <a:spcPts val="1434"/>
              </a:lnSpc>
              <a:spcBef>
                <a:spcPts val="858"/>
              </a:spcBef>
            </a:pPr>
            <a:r>
              <a:rPr sz="1260">
                <a:latin typeface="Trebuchet MS"/>
                <a:cs typeface="Trebuchet MS"/>
              </a:rPr>
              <a:t>Public</a:t>
            </a:r>
            <a:r>
              <a:rPr sz="1260" spc="36">
                <a:latin typeface="Trebuchet MS"/>
                <a:cs typeface="Trebuchet MS"/>
              </a:rPr>
              <a:t> </a:t>
            </a:r>
            <a:r>
              <a:rPr sz="1260" spc="-30">
                <a:latin typeface="Trebuchet MS"/>
                <a:cs typeface="Trebuchet MS"/>
              </a:rPr>
              <a:t>transport,</a:t>
            </a:r>
            <a:r>
              <a:rPr sz="1260" spc="108">
                <a:latin typeface="Trebuchet MS"/>
                <a:cs typeface="Trebuchet MS"/>
              </a:rPr>
              <a:t> </a:t>
            </a:r>
            <a:r>
              <a:rPr sz="1260">
                <a:latin typeface="Trebuchet MS"/>
                <a:cs typeface="Trebuchet MS"/>
              </a:rPr>
              <a:t>congestion,</a:t>
            </a:r>
            <a:r>
              <a:rPr sz="1260" spc="108">
                <a:latin typeface="Trebuchet MS"/>
                <a:cs typeface="Trebuchet MS"/>
              </a:rPr>
              <a:t> </a:t>
            </a:r>
            <a:r>
              <a:rPr sz="1260" spc="-30">
                <a:latin typeface="Trebuchet MS"/>
                <a:cs typeface="Trebuchet MS"/>
              </a:rPr>
              <a:t>and</a:t>
            </a:r>
            <a:endParaRPr sz="1260">
              <a:latin typeface="Trebuchet MS"/>
              <a:cs typeface="Trebuchet MS"/>
            </a:endParaRPr>
          </a:p>
          <a:p>
            <a:pPr marR="55626" algn="r">
              <a:lnSpc>
                <a:spcPts val="1434"/>
              </a:lnSpc>
            </a:pPr>
            <a:r>
              <a:rPr sz="1260" spc="-36">
                <a:latin typeface="Trebuchet MS"/>
                <a:cs typeface="Trebuchet MS"/>
              </a:rPr>
              <a:t>traffic</a:t>
            </a:r>
            <a:r>
              <a:rPr sz="1260" spc="-48">
                <a:latin typeface="Trebuchet MS"/>
                <a:cs typeface="Trebuchet MS"/>
              </a:rPr>
              <a:t> </a:t>
            </a:r>
            <a:r>
              <a:rPr sz="1260" spc="-12">
                <a:latin typeface="Trebuchet MS"/>
                <a:cs typeface="Trebuchet MS"/>
              </a:rPr>
              <a:t>management</a:t>
            </a:r>
            <a:endParaRPr sz="1260">
              <a:latin typeface="Trebuchet MS"/>
              <a:cs typeface="Trebuchet MS"/>
            </a:endParaRPr>
          </a:p>
          <a:p>
            <a:pPr marR="16764" algn="r">
              <a:lnSpc>
                <a:spcPts val="1434"/>
              </a:lnSpc>
              <a:spcBef>
                <a:spcPts val="864"/>
              </a:spcBef>
            </a:pPr>
            <a:r>
              <a:rPr sz="1260">
                <a:latin typeface="Trebuchet MS"/>
                <a:cs typeface="Trebuchet MS"/>
              </a:rPr>
              <a:t>Safe,</a:t>
            </a:r>
            <a:r>
              <a:rPr sz="1260" spc="-24">
                <a:latin typeface="Trebuchet MS"/>
                <a:cs typeface="Trebuchet MS"/>
              </a:rPr>
              <a:t> </a:t>
            </a:r>
            <a:r>
              <a:rPr sz="1260">
                <a:latin typeface="Trebuchet MS"/>
                <a:cs typeface="Trebuchet MS"/>
              </a:rPr>
              <a:t>walkable,</a:t>
            </a:r>
            <a:r>
              <a:rPr sz="1260" spc="-24">
                <a:latin typeface="Trebuchet MS"/>
                <a:cs typeface="Trebuchet MS"/>
              </a:rPr>
              <a:t> </a:t>
            </a:r>
            <a:r>
              <a:rPr sz="1260" spc="-12">
                <a:latin typeface="Trebuchet MS"/>
                <a:cs typeface="Trebuchet MS"/>
              </a:rPr>
              <a:t>inclusive,</a:t>
            </a:r>
            <a:r>
              <a:rPr sz="1260" spc="-114">
                <a:latin typeface="Trebuchet MS"/>
                <a:cs typeface="Trebuchet MS"/>
              </a:rPr>
              <a:t> </a:t>
            </a:r>
            <a:r>
              <a:rPr sz="1260" spc="-30">
                <a:latin typeface="Trebuchet MS"/>
                <a:cs typeface="Trebuchet MS"/>
              </a:rPr>
              <a:t>and</a:t>
            </a:r>
            <a:endParaRPr sz="1260">
              <a:latin typeface="Trebuchet MS"/>
              <a:cs typeface="Trebuchet MS"/>
            </a:endParaRPr>
          </a:p>
          <a:p>
            <a:pPr marR="6096" algn="r">
              <a:lnSpc>
                <a:spcPts val="1434"/>
              </a:lnSpc>
            </a:pPr>
            <a:r>
              <a:rPr sz="1260">
                <a:latin typeface="Trebuchet MS"/>
                <a:cs typeface="Trebuchet MS"/>
              </a:rPr>
              <a:t>vibrant public </a:t>
            </a:r>
            <a:r>
              <a:rPr sz="1260" spc="54">
                <a:latin typeface="Trebuchet MS"/>
                <a:cs typeface="Trebuchet MS"/>
              </a:rPr>
              <a:t>spaces</a:t>
            </a:r>
            <a:endParaRPr sz="1260">
              <a:latin typeface="Trebuchet MS"/>
              <a:cs typeface="Trebuchet MS"/>
            </a:endParaRPr>
          </a:p>
          <a:p>
            <a:pPr marR="6096" algn="r">
              <a:lnSpc>
                <a:spcPts val="1434"/>
              </a:lnSpc>
              <a:spcBef>
                <a:spcPts val="858"/>
              </a:spcBef>
            </a:pPr>
            <a:r>
              <a:rPr sz="1260" spc="12">
                <a:latin typeface="Trebuchet MS"/>
                <a:cs typeface="Trebuchet MS"/>
              </a:rPr>
              <a:t>Housing,</a:t>
            </a:r>
            <a:r>
              <a:rPr sz="1260" spc="-36">
                <a:latin typeface="Trebuchet MS"/>
                <a:cs typeface="Trebuchet MS"/>
              </a:rPr>
              <a:t> </a:t>
            </a:r>
            <a:r>
              <a:rPr sz="1260">
                <a:latin typeface="Trebuchet MS"/>
                <a:cs typeface="Trebuchet MS"/>
              </a:rPr>
              <a:t>power,</a:t>
            </a:r>
            <a:r>
              <a:rPr sz="1260" spc="-30">
                <a:latin typeface="Trebuchet MS"/>
                <a:cs typeface="Trebuchet MS"/>
              </a:rPr>
              <a:t> </a:t>
            </a:r>
            <a:r>
              <a:rPr sz="1260" spc="12">
                <a:latin typeface="Trebuchet MS"/>
                <a:cs typeface="Trebuchet MS"/>
              </a:rPr>
              <a:t>water</a:t>
            </a:r>
            <a:r>
              <a:rPr sz="1260" spc="132">
                <a:latin typeface="Trebuchet MS"/>
                <a:cs typeface="Trebuchet MS"/>
              </a:rPr>
              <a:t> </a:t>
            </a:r>
            <a:r>
              <a:rPr sz="1260" spc="12">
                <a:latin typeface="Trebuchet MS"/>
                <a:cs typeface="Trebuchet MS"/>
              </a:rPr>
              <a:t>supply</a:t>
            </a:r>
            <a:r>
              <a:rPr sz="1260" spc="42">
                <a:latin typeface="Trebuchet MS"/>
                <a:cs typeface="Trebuchet MS"/>
              </a:rPr>
              <a:t> </a:t>
            </a:r>
            <a:r>
              <a:rPr sz="1260" spc="-30">
                <a:latin typeface="Trebuchet MS"/>
                <a:cs typeface="Trebuchet MS"/>
              </a:rPr>
              <a:t>and</a:t>
            </a:r>
            <a:endParaRPr sz="1260">
              <a:latin typeface="Trebuchet MS"/>
              <a:cs typeface="Trebuchet MS"/>
            </a:endParaRPr>
          </a:p>
          <a:p>
            <a:pPr marR="12954" algn="r">
              <a:lnSpc>
                <a:spcPts val="1428"/>
              </a:lnSpc>
            </a:pPr>
            <a:r>
              <a:rPr sz="1260" spc="-12">
                <a:latin typeface="Trebuchet MS"/>
                <a:cs typeface="Trebuchet MS"/>
              </a:rPr>
              <a:t>sanitation</a:t>
            </a:r>
            <a:endParaRPr sz="1260">
              <a:latin typeface="Trebuchet MS"/>
              <a:cs typeface="Trebuchet MS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817863" y="3745916"/>
            <a:ext cx="2274570" cy="2029206"/>
          </a:xfrm>
          <a:prstGeom prst="rect">
            <a:avLst/>
          </a:prstGeom>
        </p:spPr>
        <p:txBody>
          <a:bodyPr vert="horz" wrap="square" lIns="0" tIns="48006" rIns="0" bIns="0" rtlCol="0">
            <a:spAutoFit/>
          </a:bodyPr>
          <a:lstStyle/>
          <a:p>
            <a:pPr marL="801624">
              <a:lnSpc>
                <a:spcPct val="100000"/>
              </a:lnSpc>
              <a:spcBef>
                <a:spcPts val="378"/>
              </a:spcBef>
            </a:pPr>
            <a:r>
              <a:rPr sz="1260" b="1">
                <a:solidFill>
                  <a:srgbClr val="FBDA31"/>
                </a:solidFill>
                <a:latin typeface="Trebuchet MS"/>
                <a:cs typeface="Trebuchet MS"/>
              </a:rPr>
              <a:t>STATE</a:t>
            </a:r>
            <a:r>
              <a:rPr sz="1260" b="1" spc="126">
                <a:solidFill>
                  <a:srgbClr val="FBDA31"/>
                </a:solidFill>
                <a:latin typeface="Trebuchet MS"/>
                <a:cs typeface="Trebuchet MS"/>
              </a:rPr>
              <a:t> </a:t>
            </a:r>
            <a:r>
              <a:rPr sz="1260" b="1" spc="-12">
                <a:solidFill>
                  <a:srgbClr val="FBDA31"/>
                </a:solidFill>
                <a:latin typeface="Trebuchet MS"/>
                <a:cs typeface="Trebuchet MS"/>
              </a:rPr>
              <a:t>CAPACITIES</a:t>
            </a:r>
            <a:endParaRPr sz="1260">
              <a:latin typeface="Trebuchet MS"/>
              <a:cs typeface="Trebuchet MS"/>
            </a:endParaRPr>
          </a:p>
          <a:p>
            <a:pPr marR="54102" algn="r">
              <a:lnSpc>
                <a:spcPct val="100000"/>
              </a:lnSpc>
              <a:spcBef>
                <a:spcPts val="264"/>
              </a:spcBef>
            </a:pPr>
            <a:r>
              <a:rPr sz="1260" spc="24">
                <a:latin typeface="Trebuchet MS"/>
                <a:cs typeface="Trebuchet MS"/>
              </a:rPr>
              <a:t>Adequate</a:t>
            </a:r>
            <a:r>
              <a:rPr sz="1260" spc="18">
                <a:latin typeface="Trebuchet MS"/>
                <a:cs typeface="Trebuchet MS"/>
              </a:rPr>
              <a:t> </a:t>
            </a:r>
            <a:r>
              <a:rPr sz="1260" spc="-12">
                <a:latin typeface="Trebuchet MS"/>
                <a:cs typeface="Trebuchet MS"/>
              </a:rPr>
              <a:t>revenues</a:t>
            </a:r>
            <a:endParaRPr sz="1260">
              <a:latin typeface="Trebuchet MS"/>
              <a:cs typeface="Trebuchet MS"/>
            </a:endParaRPr>
          </a:p>
          <a:p>
            <a:pPr marR="57912" algn="r">
              <a:lnSpc>
                <a:spcPct val="100000"/>
              </a:lnSpc>
              <a:spcBef>
                <a:spcPts val="618"/>
              </a:spcBef>
            </a:pPr>
            <a:r>
              <a:rPr sz="1260" spc="-12">
                <a:latin typeface="Trebuchet MS"/>
                <a:cs typeface="Trebuchet MS"/>
              </a:rPr>
              <a:t>Ability</a:t>
            </a:r>
            <a:r>
              <a:rPr sz="1260" spc="-42">
                <a:latin typeface="Trebuchet MS"/>
                <a:cs typeface="Trebuchet MS"/>
              </a:rPr>
              <a:t> </a:t>
            </a:r>
            <a:r>
              <a:rPr sz="1260">
                <a:latin typeface="Trebuchet MS"/>
                <a:cs typeface="Trebuchet MS"/>
              </a:rPr>
              <a:t>to</a:t>
            </a:r>
            <a:r>
              <a:rPr sz="1260" spc="-114">
                <a:latin typeface="Trebuchet MS"/>
                <a:cs typeface="Trebuchet MS"/>
              </a:rPr>
              <a:t> </a:t>
            </a:r>
            <a:r>
              <a:rPr sz="1260" spc="42">
                <a:latin typeface="Trebuchet MS"/>
                <a:cs typeface="Trebuchet MS"/>
              </a:rPr>
              <a:t>spend</a:t>
            </a:r>
            <a:endParaRPr sz="1260">
              <a:latin typeface="Trebuchet MS"/>
              <a:cs typeface="Trebuchet MS"/>
            </a:endParaRPr>
          </a:p>
          <a:p>
            <a:pPr marR="47244" algn="r">
              <a:lnSpc>
                <a:spcPts val="1434"/>
              </a:lnSpc>
              <a:spcBef>
                <a:spcPts val="726"/>
              </a:spcBef>
            </a:pPr>
            <a:r>
              <a:rPr sz="1260">
                <a:latin typeface="Trebuchet MS"/>
                <a:cs typeface="Trebuchet MS"/>
              </a:rPr>
              <a:t>Financial</a:t>
            </a:r>
            <a:r>
              <a:rPr sz="1260" spc="30">
                <a:latin typeface="Trebuchet MS"/>
                <a:cs typeface="Trebuchet MS"/>
              </a:rPr>
              <a:t> </a:t>
            </a:r>
            <a:r>
              <a:rPr sz="1260">
                <a:latin typeface="Trebuchet MS"/>
                <a:cs typeface="Trebuchet MS"/>
              </a:rPr>
              <a:t>and</a:t>
            </a:r>
            <a:r>
              <a:rPr sz="1260" spc="48">
                <a:latin typeface="Trebuchet MS"/>
                <a:cs typeface="Trebuchet MS"/>
              </a:rPr>
              <a:t> </a:t>
            </a:r>
            <a:r>
              <a:rPr sz="1260" spc="-12">
                <a:latin typeface="Trebuchet MS"/>
                <a:cs typeface="Trebuchet MS"/>
              </a:rPr>
              <a:t>performance</a:t>
            </a:r>
            <a:endParaRPr sz="1260">
              <a:latin typeface="Trebuchet MS"/>
              <a:cs typeface="Trebuchet MS"/>
            </a:endParaRPr>
          </a:p>
          <a:p>
            <a:pPr marR="57912" algn="r">
              <a:lnSpc>
                <a:spcPts val="1428"/>
              </a:lnSpc>
            </a:pPr>
            <a:r>
              <a:rPr sz="1260" spc="-12">
                <a:latin typeface="Trebuchet MS"/>
                <a:cs typeface="Trebuchet MS"/>
              </a:rPr>
              <a:t>accountability</a:t>
            </a:r>
            <a:endParaRPr sz="1260">
              <a:latin typeface="Trebuchet MS"/>
              <a:cs typeface="Trebuchet MS"/>
            </a:endParaRPr>
          </a:p>
          <a:p>
            <a:pPr marR="55626" algn="r">
              <a:lnSpc>
                <a:spcPct val="100000"/>
              </a:lnSpc>
              <a:spcBef>
                <a:spcPts val="594"/>
              </a:spcBef>
            </a:pPr>
            <a:r>
              <a:rPr sz="1260">
                <a:latin typeface="Trebuchet MS"/>
                <a:cs typeface="Trebuchet MS"/>
              </a:rPr>
              <a:t>Skilled</a:t>
            </a:r>
            <a:r>
              <a:rPr sz="1260" spc="72">
                <a:latin typeface="Trebuchet MS"/>
                <a:cs typeface="Trebuchet MS"/>
              </a:rPr>
              <a:t> </a:t>
            </a:r>
            <a:r>
              <a:rPr sz="1260" spc="-12">
                <a:latin typeface="Trebuchet MS"/>
                <a:cs typeface="Trebuchet MS"/>
              </a:rPr>
              <a:t>staff</a:t>
            </a:r>
            <a:endParaRPr sz="1260">
              <a:latin typeface="Trebuchet MS"/>
              <a:cs typeface="Trebuchet MS"/>
            </a:endParaRPr>
          </a:p>
          <a:p>
            <a:pPr marL="213360" marR="55626" indent="-198120" algn="r">
              <a:lnSpc>
                <a:spcPct val="140900"/>
              </a:lnSpc>
              <a:spcBef>
                <a:spcPts val="102"/>
              </a:spcBef>
            </a:pPr>
            <a:r>
              <a:rPr sz="1260">
                <a:latin typeface="Trebuchet MS"/>
                <a:cs typeface="Trebuchet MS"/>
              </a:rPr>
              <a:t>Modern</a:t>
            </a:r>
            <a:r>
              <a:rPr sz="1260" spc="174">
                <a:latin typeface="Trebuchet MS"/>
                <a:cs typeface="Trebuchet MS"/>
              </a:rPr>
              <a:t> </a:t>
            </a:r>
            <a:r>
              <a:rPr sz="1260">
                <a:latin typeface="Trebuchet MS"/>
                <a:cs typeface="Trebuchet MS"/>
              </a:rPr>
              <a:t>organizational</a:t>
            </a:r>
            <a:r>
              <a:rPr sz="1260" spc="90">
                <a:latin typeface="Trebuchet MS"/>
                <a:cs typeface="Trebuchet MS"/>
              </a:rPr>
              <a:t> </a:t>
            </a:r>
            <a:r>
              <a:rPr sz="1260" spc="-12">
                <a:latin typeface="Trebuchet MS"/>
                <a:cs typeface="Trebuchet MS"/>
              </a:rPr>
              <a:t>design </a:t>
            </a:r>
            <a:r>
              <a:rPr sz="1260">
                <a:latin typeface="Trebuchet MS"/>
                <a:cs typeface="Trebuchet MS"/>
              </a:rPr>
              <a:t>Performance</a:t>
            </a:r>
            <a:r>
              <a:rPr sz="1260" spc="216">
                <a:latin typeface="Trebuchet MS"/>
                <a:cs typeface="Trebuchet MS"/>
              </a:rPr>
              <a:t> </a:t>
            </a:r>
            <a:r>
              <a:rPr sz="1260" spc="-12">
                <a:latin typeface="Trebuchet MS"/>
                <a:cs typeface="Trebuchet MS"/>
              </a:rPr>
              <a:t>management</a:t>
            </a:r>
            <a:endParaRPr sz="1260">
              <a:latin typeface="Trebuchet MS"/>
              <a:cs typeface="Trebuchet MS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1" y="1028441"/>
            <a:ext cx="12195810" cy="4251198"/>
            <a:chOff x="0" y="857034"/>
            <a:chExt cx="10163175" cy="3542665"/>
          </a:xfrm>
        </p:grpSpPr>
        <p:sp>
          <p:nvSpPr>
            <p:cNvPr id="16" name="object 16"/>
            <p:cNvSpPr/>
            <p:nvPr/>
          </p:nvSpPr>
          <p:spPr>
            <a:xfrm>
              <a:off x="4310125" y="2032888"/>
              <a:ext cx="476250" cy="0"/>
            </a:xfrm>
            <a:custGeom>
              <a:avLst/>
              <a:gdLst/>
              <a:ahLst/>
              <a:cxnLst/>
              <a:rect l="l" t="t" r="r" b="b"/>
              <a:pathLst>
                <a:path w="476250">
                  <a:moveTo>
                    <a:pt x="0" y="0"/>
                  </a:moveTo>
                  <a:lnTo>
                    <a:pt x="476250" y="0"/>
                  </a:lnTo>
                </a:path>
              </a:pathLst>
            </a:custGeom>
            <a:ln w="9527">
              <a:solidFill>
                <a:srgbClr val="0D0E0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514850" y="2009140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>
                  <a:moveTo>
                    <a:pt x="19050" y="0"/>
                  </a:moveTo>
                  <a:lnTo>
                    <a:pt x="11626" y="1494"/>
                  </a:lnTo>
                  <a:lnTo>
                    <a:pt x="5572" y="5572"/>
                  </a:lnTo>
                  <a:lnTo>
                    <a:pt x="1494" y="11626"/>
                  </a:lnTo>
                  <a:lnTo>
                    <a:pt x="0" y="19050"/>
                  </a:lnTo>
                  <a:lnTo>
                    <a:pt x="1494" y="26473"/>
                  </a:lnTo>
                  <a:lnTo>
                    <a:pt x="5572" y="32527"/>
                  </a:lnTo>
                  <a:lnTo>
                    <a:pt x="11626" y="36605"/>
                  </a:lnTo>
                  <a:lnTo>
                    <a:pt x="19050" y="38100"/>
                  </a:lnTo>
                  <a:lnTo>
                    <a:pt x="26473" y="36605"/>
                  </a:lnTo>
                  <a:lnTo>
                    <a:pt x="32527" y="32527"/>
                  </a:lnTo>
                  <a:lnTo>
                    <a:pt x="36605" y="26473"/>
                  </a:lnTo>
                  <a:lnTo>
                    <a:pt x="38100" y="19050"/>
                  </a:lnTo>
                  <a:lnTo>
                    <a:pt x="36605" y="11626"/>
                  </a:lnTo>
                  <a:lnTo>
                    <a:pt x="32527" y="5572"/>
                  </a:lnTo>
                  <a:lnTo>
                    <a:pt x="26473" y="1494"/>
                  </a:lnTo>
                  <a:lnTo>
                    <a:pt x="19050" y="0"/>
                  </a:lnTo>
                  <a:close/>
                </a:path>
              </a:pathLst>
            </a:custGeom>
            <a:solidFill>
              <a:srgbClr val="0D0E0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767200" y="2375788"/>
              <a:ext cx="800100" cy="0"/>
            </a:xfrm>
            <a:custGeom>
              <a:avLst/>
              <a:gdLst/>
              <a:ahLst/>
              <a:cxnLst/>
              <a:rect l="l" t="t" r="r" b="b"/>
              <a:pathLst>
                <a:path w="800100">
                  <a:moveTo>
                    <a:pt x="0" y="0"/>
                  </a:moveTo>
                  <a:lnTo>
                    <a:pt x="800100" y="0"/>
                  </a:lnTo>
                </a:path>
              </a:pathLst>
            </a:custGeom>
            <a:ln w="9527">
              <a:solidFill>
                <a:srgbClr val="0D0E0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210050" y="2351913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>
                  <a:moveTo>
                    <a:pt x="19050" y="0"/>
                  </a:moveTo>
                  <a:lnTo>
                    <a:pt x="11626" y="1494"/>
                  </a:lnTo>
                  <a:lnTo>
                    <a:pt x="5572" y="5572"/>
                  </a:lnTo>
                  <a:lnTo>
                    <a:pt x="1494" y="11626"/>
                  </a:lnTo>
                  <a:lnTo>
                    <a:pt x="0" y="19050"/>
                  </a:lnTo>
                  <a:lnTo>
                    <a:pt x="1494" y="26473"/>
                  </a:lnTo>
                  <a:lnTo>
                    <a:pt x="5572" y="32527"/>
                  </a:lnTo>
                  <a:lnTo>
                    <a:pt x="11626" y="36605"/>
                  </a:lnTo>
                  <a:lnTo>
                    <a:pt x="19050" y="38100"/>
                  </a:lnTo>
                  <a:lnTo>
                    <a:pt x="26473" y="36605"/>
                  </a:lnTo>
                  <a:lnTo>
                    <a:pt x="32527" y="32527"/>
                  </a:lnTo>
                  <a:lnTo>
                    <a:pt x="36605" y="26473"/>
                  </a:lnTo>
                  <a:lnTo>
                    <a:pt x="38100" y="19050"/>
                  </a:lnTo>
                  <a:lnTo>
                    <a:pt x="36605" y="11626"/>
                  </a:lnTo>
                  <a:lnTo>
                    <a:pt x="32527" y="5572"/>
                  </a:lnTo>
                  <a:lnTo>
                    <a:pt x="26473" y="1494"/>
                  </a:lnTo>
                  <a:lnTo>
                    <a:pt x="19050" y="0"/>
                  </a:lnTo>
                  <a:close/>
                </a:path>
              </a:pathLst>
            </a:custGeom>
            <a:solidFill>
              <a:srgbClr val="0D0E0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5567425" y="1652016"/>
              <a:ext cx="1276350" cy="0"/>
            </a:xfrm>
            <a:custGeom>
              <a:avLst/>
              <a:gdLst/>
              <a:ahLst/>
              <a:cxnLst/>
              <a:rect l="l" t="t" r="r" b="b"/>
              <a:pathLst>
                <a:path w="1276350">
                  <a:moveTo>
                    <a:pt x="0" y="0"/>
                  </a:moveTo>
                  <a:lnTo>
                    <a:pt x="1276350" y="0"/>
                  </a:lnTo>
                </a:path>
              </a:pathLst>
            </a:custGeom>
            <a:ln w="9527">
              <a:solidFill>
                <a:srgbClr val="0D0E0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6257925" y="1628267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>
                  <a:moveTo>
                    <a:pt x="19050" y="0"/>
                  </a:moveTo>
                  <a:lnTo>
                    <a:pt x="11626" y="1494"/>
                  </a:lnTo>
                  <a:lnTo>
                    <a:pt x="5572" y="5572"/>
                  </a:lnTo>
                  <a:lnTo>
                    <a:pt x="1494" y="11626"/>
                  </a:lnTo>
                  <a:lnTo>
                    <a:pt x="0" y="19050"/>
                  </a:lnTo>
                  <a:lnTo>
                    <a:pt x="1494" y="26473"/>
                  </a:lnTo>
                  <a:lnTo>
                    <a:pt x="5572" y="32527"/>
                  </a:lnTo>
                  <a:lnTo>
                    <a:pt x="11626" y="36605"/>
                  </a:lnTo>
                  <a:lnTo>
                    <a:pt x="19050" y="38100"/>
                  </a:lnTo>
                  <a:lnTo>
                    <a:pt x="26473" y="36605"/>
                  </a:lnTo>
                  <a:lnTo>
                    <a:pt x="32527" y="32527"/>
                  </a:lnTo>
                  <a:lnTo>
                    <a:pt x="36605" y="26473"/>
                  </a:lnTo>
                  <a:lnTo>
                    <a:pt x="38100" y="19050"/>
                  </a:lnTo>
                  <a:lnTo>
                    <a:pt x="36605" y="11626"/>
                  </a:lnTo>
                  <a:lnTo>
                    <a:pt x="32527" y="5572"/>
                  </a:lnTo>
                  <a:lnTo>
                    <a:pt x="26473" y="1494"/>
                  </a:lnTo>
                  <a:lnTo>
                    <a:pt x="19050" y="0"/>
                  </a:lnTo>
                  <a:close/>
                </a:path>
              </a:pathLst>
            </a:custGeom>
            <a:solidFill>
              <a:srgbClr val="0D0E0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5843650" y="2032888"/>
              <a:ext cx="1162050" cy="635"/>
            </a:xfrm>
            <a:custGeom>
              <a:avLst/>
              <a:gdLst/>
              <a:ahLst/>
              <a:cxnLst/>
              <a:rect l="l" t="t" r="r" b="b"/>
              <a:pathLst>
                <a:path w="1162050" h="635">
                  <a:moveTo>
                    <a:pt x="0" y="0"/>
                  </a:moveTo>
                  <a:lnTo>
                    <a:pt x="1162050" y="126"/>
                  </a:lnTo>
                </a:path>
              </a:pathLst>
            </a:custGeom>
            <a:ln w="9527">
              <a:solidFill>
                <a:srgbClr val="0D0E0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6419850" y="2009140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>
                  <a:moveTo>
                    <a:pt x="19050" y="0"/>
                  </a:moveTo>
                  <a:lnTo>
                    <a:pt x="11626" y="1494"/>
                  </a:lnTo>
                  <a:lnTo>
                    <a:pt x="5572" y="5572"/>
                  </a:lnTo>
                  <a:lnTo>
                    <a:pt x="1494" y="11626"/>
                  </a:lnTo>
                  <a:lnTo>
                    <a:pt x="0" y="19050"/>
                  </a:lnTo>
                  <a:lnTo>
                    <a:pt x="1494" y="26473"/>
                  </a:lnTo>
                  <a:lnTo>
                    <a:pt x="5572" y="32527"/>
                  </a:lnTo>
                  <a:lnTo>
                    <a:pt x="11626" y="36605"/>
                  </a:lnTo>
                  <a:lnTo>
                    <a:pt x="19050" y="38100"/>
                  </a:lnTo>
                  <a:lnTo>
                    <a:pt x="26473" y="36605"/>
                  </a:lnTo>
                  <a:lnTo>
                    <a:pt x="32527" y="32527"/>
                  </a:lnTo>
                  <a:lnTo>
                    <a:pt x="36605" y="26473"/>
                  </a:lnTo>
                  <a:lnTo>
                    <a:pt x="38100" y="19050"/>
                  </a:lnTo>
                  <a:lnTo>
                    <a:pt x="36605" y="11626"/>
                  </a:lnTo>
                  <a:lnTo>
                    <a:pt x="32527" y="5572"/>
                  </a:lnTo>
                  <a:lnTo>
                    <a:pt x="26473" y="1494"/>
                  </a:lnTo>
                  <a:lnTo>
                    <a:pt x="19050" y="0"/>
                  </a:lnTo>
                  <a:close/>
                </a:path>
              </a:pathLst>
            </a:custGeom>
            <a:solidFill>
              <a:srgbClr val="0D0E0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6262750" y="2394838"/>
              <a:ext cx="904875" cy="0"/>
            </a:xfrm>
            <a:custGeom>
              <a:avLst/>
              <a:gdLst/>
              <a:ahLst/>
              <a:cxnLst/>
              <a:rect l="l" t="t" r="r" b="b"/>
              <a:pathLst>
                <a:path w="904875">
                  <a:moveTo>
                    <a:pt x="0" y="0"/>
                  </a:moveTo>
                  <a:lnTo>
                    <a:pt x="904875" y="0"/>
                  </a:lnTo>
                </a:path>
              </a:pathLst>
            </a:custGeom>
            <a:ln w="9527">
              <a:solidFill>
                <a:srgbClr val="0D0E0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6696075" y="2370963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>
                  <a:moveTo>
                    <a:pt x="19050" y="0"/>
                  </a:moveTo>
                  <a:lnTo>
                    <a:pt x="11626" y="1494"/>
                  </a:lnTo>
                  <a:lnTo>
                    <a:pt x="5572" y="5572"/>
                  </a:lnTo>
                  <a:lnTo>
                    <a:pt x="1494" y="11626"/>
                  </a:lnTo>
                  <a:lnTo>
                    <a:pt x="0" y="19050"/>
                  </a:lnTo>
                  <a:lnTo>
                    <a:pt x="1494" y="26473"/>
                  </a:lnTo>
                  <a:lnTo>
                    <a:pt x="5572" y="32527"/>
                  </a:lnTo>
                  <a:lnTo>
                    <a:pt x="11626" y="36605"/>
                  </a:lnTo>
                  <a:lnTo>
                    <a:pt x="19050" y="38100"/>
                  </a:lnTo>
                  <a:lnTo>
                    <a:pt x="26473" y="36605"/>
                  </a:lnTo>
                  <a:lnTo>
                    <a:pt x="32527" y="32527"/>
                  </a:lnTo>
                  <a:lnTo>
                    <a:pt x="36605" y="26473"/>
                  </a:lnTo>
                  <a:lnTo>
                    <a:pt x="38100" y="19050"/>
                  </a:lnTo>
                  <a:lnTo>
                    <a:pt x="36605" y="11626"/>
                  </a:lnTo>
                  <a:lnTo>
                    <a:pt x="32527" y="5572"/>
                  </a:lnTo>
                  <a:lnTo>
                    <a:pt x="26473" y="1494"/>
                  </a:lnTo>
                  <a:lnTo>
                    <a:pt x="19050" y="0"/>
                  </a:lnTo>
                  <a:close/>
                </a:path>
              </a:pathLst>
            </a:custGeom>
            <a:solidFill>
              <a:srgbClr val="0D0E0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2805049" y="3166110"/>
              <a:ext cx="1838960" cy="0"/>
            </a:xfrm>
            <a:custGeom>
              <a:avLst/>
              <a:gdLst/>
              <a:ahLst/>
              <a:cxnLst/>
              <a:rect l="l" t="t" r="r" b="b"/>
              <a:pathLst>
                <a:path w="1838960">
                  <a:moveTo>
                    <a:pt x="0" y="0"/>
                  </a:moveTo>
                  <a:lnTo>
                    <a:pt x="1838452" y="0"/>
                  </a:lnTo>
                </a:path>
              </a:pathLst>
            </a:custGeom>
            <a:ln w="9527">
              <a:solidFill>
                <a:srgbClr val="0D0E0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3848100" y="3142233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>
                  <a:moveTo>
                    <a:pt x="19050" y="0"/>
                  </a:moveTo>
                  <a:lnTo>
                    <a:pt x="11626" y="1494"/>
                  </a:lnTo>
                  <a:lnTo>
                    <a:pt x="5572" y="5572"/>
                  </a:lnTo>
                  <a:lnTo>
                    <a:pt x="1494" y="11626"/>
                  </a:lnTo>
                  <a:lnTo>
                    <a:pt x="0" y="19050"/>
                  </a:lnTo>
                  <a:lnTo>
                    <a:pt x="1494" y="26473"/>
                  </a:lnTo>
                  <a:lnTo>
                    <a:pt x="5572" y="32527"/>
                  </a:lnTo>
                  <a:lnTo>
                    <a:pt x="11626" y="36605"/>
                  </a:lnTo>
                  <a:lnTo>
                    <a:pt x="19050" y="38100"/>
                  </a:lnTo>
                  <a:lnTo>
                    <a:pt x="26473" y="36605"/>
                  </a:lnTo>
                  <a:lnTo>
                    <a:pt x="32527" y="32527"/>
                  </a:lnTo>
                  <a:lnTo>
                    <a:pt x="36605" y="26473"/>
                  </a:lnTo>
                  <a:lnTo>
                    <a:pt x="38100" y="19050"/>
                  </a:lnTo>
                  <a:lnTo>
                    <a:pt x="36605" y="11626"/>
                  </a:lnTo>
                  <a:lnTo>
                    <a:pt x="32527" y="5572"/>
                  </a:lnTo>
                  <a:lnTo>
                    <a:pt x="26473" y="1494"/>
                  </a:lnTo>
                  <a:lnTo>
                    <a:pt x="19050" y="0"/>
                  </a:lnTo>
                  <a:close/>
                </a:path>
              </a:pathLst>
            </a:custGeom>
            <a:solidFill>
              <a:srgbClr val="0D0E0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3833875" y="4384928"/>
              <a:ext cx="1019175" cy="9525"/>
            </a:xfrm>
            <a:custGeom>
              <a:avLst/>
              <a:gdLst/>
              <a:ahLst/>
              <a:cxnLst/>
              <a:rect l="l" t="t" r="r" b="b"/>
              <a:pathLst>
                <a:path w="1019175" h="9525">
                  <a:moveTo>
                    <a:pt x="0" y="9525"/>
                  </a:moveTo>
                  <a:lnTo>
                    <a:pt x="1019048" y="0"/>
                  </a:lnTo>
                </a:path>
              </a:pathLst>
            </a:custGeom>
            <a:ln w="9527">
              <a:solidFill>
                <a:srgbClr val="0D0E0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305300" y="4370578"/>
              <a:ext cx="38100" cy="28575"/>
            </a:xfrm>
            <a:custGeom>
              <a:avLst/>
              <a:gdLst/>
              <a:ahLst/>
              <a:cxnLst/>
              <a:rect l="l" t="t" r="r" b="b"/>
              <a:pathLst>
                <a:path w="38100" h="28575">
                  <a:moveTo>
                    <a:pt x="29590" y="0"/>
                  </a:moveTo>
                  <a:lnTo>
                    <a:pt x="19050" y="0"/>
                  </a:lnTo>
                  <a:lnTo>
                    <a:pt x="8509" y="0"/>
                  </a:lnTo>
                  <a:lnTo>
                    <a:pt x="0" y="6477"/>
                  </a:lnTo>
                  <a:lnTo>
                    <a:pt x="0" y="22225"/>
                  </a:lnTo>
                  <a:lnTo>
                    <a:pt x="8509" y="28575"/>
                  </a:lnTo>
                  <a:lnTo>
                    <a:pt x="29590" y="28575"/>
                  </a:lnTo>
                  <a:lnTo>
                    <a:pt x="38100" y="22225"/>
                  </a:lnTo>
                  <a:lnTo>
                    <a:pt x="38100" y="6477"/>
                  </a:lnTo>
                  <a:lnTo>
                    <a:pt x="29590" y="0"/>
                  </a:lnTo>
                  <a:close/>
                </a:path>
              </a:pathLst>
            </a:custGeom>
            <a:solidFill>
              <a:srgbClr val="0D0E0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6091300" y="3242310"/>
              <a:ext cx="1076325" cy="0"/>
            </a:xfrm>
            <a:custGeom>
              <a:avLst/>
              <a:gdLst/>
              <a:ahLst/>
              <a:cxnLst/>
              <a:rect l="l" t="t" r="r" b="b"/>
              <a:pathLst>
                <a:path w="1076325">
                  <a:moveTo>
                    <a:pt x="0" y="0"/>
                  </a:moveTo>
                  <a:lnTo>
                    <a:pt x="1076325" y="0"/>
                  </a:lnTo>
                </a:path>
              </a:pathLst>
            </a:custGeom>
            <a:ln w="9527">
              <a:solidFill>
                <a:srgbClr val="0D0E0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6610350" y="3218433"/>
              <a:ext cx="28575" cy="38100"/>
            </a:xfrm>
            <a:custGeom>
              <a:avLst/>
              <a:gdLst/>
              <a:ahLst/>
              <a:cxnLst/>
              <a:rect l="l" t="t" r="r" b="b"/>
              <a:pathLst>
                <a:path w="28575" h="38100">
                  <a:moveTo>
                    <a:pt x="22225" y="0"/>
                  </a:moveTo>
                  <a:lnTo>
                    <a:pt x="14350" y="0"/>
                  </a:lnTo>
                  <a:lnTo>
                    <a:pt x="6350" y="0"/>
                  </a:lnTo>
                  <a:lnTo>
                    <a:pt x="0" y="8509"/>
                  </a:lnTo>
                  <a:lnTo>
                    <a:pt x="0" y="29591"/>
                  </a:lnTo>
                  <a:lnTo>
                    <a:pt x="6350" y="38100"/>
                  </a:lnTo>
                  <a:lnTo>
                    <a:pt x="22225" y="38100"/>
                  </a:lnTo>
                  <a:lnTo>
                    <a:pt x="28575" y="29591"/>
                  </a:lnTo>
                  <a:lnTo>
                    <a:pt x="28575" y="8509"/>
                  </a:lnTo>
                  <a:lnTo>
                    <a:pt x="22225" y="0"/>
                  </a:lnTo>
                  <a:close/>
                </a:path>
              </a:pathLst>
            </a:custGeom>
            <a:solidFill>
              <a:srgbClr val="0D0E0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3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857034"/>
              <a:ext cx="10163175" cy="142836"/>
            </a:xfrm>
            <a:prstGeom prst="rect">
              <a:avLst/>
            </a:prstGeom>
          </p:spPr>
        </p:pic>
      </p:grpSp>
      <p:sp>
        <p:nvSpPr>
          <p:cNvPr id="33" name="object 33"/>
          <p:cNvSpPr txBox="1"/>
          <p:nvPr/>
        </p:nvSpPr>
        <p:spPr>
          <a:xfrm>
            <a:off x="5901691" y="2474822"/>
            <a:ext cx="962406" cy="580644"/>
          </a:xfrm>
          <a:prstGeom prst="rect">
            <a:avLst/>
          </a:prstGeom>
        </p:spPr>
        <p:txBody>
          <a:bodyPr vert="horz" wrap="square" lIns="0" tIns="60198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74"/>
              </a:spcBef>
            </a:pPr>
            <a:r>
              <a:rPr sz="1500" b="1" spc="12">
                <a:latin typeface="Trebuchet MS"/>
                <a:cs typeface="Trebuchet MS"/>
              </a:rPr>
              <a:t>Quality</a:t>
            </a:r>
            <a:r>
              <a:rPr sz="1500" b="1" spc="162">
                <a:latin typeface="Trebuchet MS"/>
                <a:cs typeface="Trebuchet MS"/>
              </a:rPr>
              <a:t> </a:t>
            </a:r>
            <a:r>
              <a:rPr sz="1500" b="1" spc="36">
                <a:latin typeface="Trebuchet MS"/>
                <a:cs typeface="Trebuchet MS"/>
              </a:rPr>
              <a:t>of</a:t>
            </a:r>
            <a:endParaRPr sz="150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366"/>
              </a:spcBef>
            </a:pPr>
            <a:r>
              <a:rPr sz="1500" b="1" spc="-24">
                <a:latin typeface="Trebuchet MS"/>
                <a:cs typeface="Trebuchet MS"/>
              </a:rPr>
              <a:t>Life</a:t>
            </a:r>
            <a:endParaRPr sz="1500">
              <a:latin typeface="Trebuchet MS"/>
              <a:cs typeface="Trebuchet MS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5758435" y="3956228"/>
            <a:ext cx="1288542" cy="250068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5240">
              <a:lnSpc>
                <a:spcPct val="100000"/>
              </a:lnSpc>
              <a:spcBef>
                <a:spcPts val="150"/>
              </a:spcBef>
            </a:pPr>
            <a:r>
              <a:rPr sz="1500" b="1">
                <a:latin typeface="Trebuchet MS"/>
                <a:cs typeface="Trebuchet MS"/>
              </a:rPr>
              <a:t>City-</a:t>
            </a:r>
            <a:r>
              <a:rPr sz="1500" b="1" spc="84">
                <a:latin typeface="Trebuchet MS"/>
                <a:cs typeface="Trebuchet MS"/>
              </a:rPr>
              <a:t>Systems</a:t>
            </a:r>
            <a:endParaRPr sz="1500">
              <a:latin typeface="Trebuchet MS"/>
              <a:cs typeface="Trebuchet MS"/>
            </a:endParaRPr>
          </a:p>
        </p:txBody>
      </p:sp>
      <p:sp>
        <p:nvSpPr>
          <p:cNvPr id="35" name="object 35"/>
          <p:cNvSpPr txBox="1">
            <a:spLocks noGrp="1"/>
          </p:cNvSpPr>
          <p:nvPr>
            <p:ph type="title"/>
          </p:nvPr>
        </p:nvSpPr>
        <p:spPr>
          <a:xfrm>
            <a:off x="242277" y="631890"/>
            <a:ext cx="10515600" cy="401263"/>
          </a:xfrm>
          <a:prstGeom prst="rect">
            <a:avLst/>
          </a:prstGeom>
        </p:spPr>
        <p:txBody>
          <a:bodyPr vert="horz" wrap="square" lIns="0" tIns="92582" rIns="0" bIns="0" rtlCol="0">
            <a:spAutoFit/>
          </a:bodyPr>
          <a:lstStyle/>
          <a:p>
            <a:pPr marL="153670">
              <a:lnSpc>
                <a:spcPct val="100000"/>
              </a:lnSpc>
              <a:spcBef>
                <a:spcPts val="150"/>
              </a:spcBef>
            </a:pPr>
            <a:r>
              <a:rPr sz="2000" b="1" spc="96"/>
              <a:t>Issues</a:t>
            </a:r>
            <a:r>
              <a:rPr sz="2000" b="1" spc="36"/>
              <a:t> </a:t>
            </a:r>
            <a:r>
              <a:rPr sz="2000" b="1" spc="-24"/>
              <a:t>in</a:t>
            </a:r>
            <a:r>
              <a:rPr sz="2000" b="1" spc="6"/>
              <a:t> </a:t>
            </a:r>
            <a:r>
              <a:rPr sz="2000" b="1"/>
              <a:t>India’s</a:t>
            </a:r>
            <a:r>
              <a:rPr sz="2000" b="1" spc="42"/>
              <a:t> </a:t>
            </a:r>
            <a:r>
              <a:rPr sz="2000" b="1"/>
              <a:t>cities</a:t>
            </a:r>
            <a:r>
              <a:rPr sz="2000" b="1" spc="-72"/>
              <a:t> </a:t>
            </a:r>
            <a:r>
              <a:rPr sz="2000" b="1"/>
              <a:t>are</a:t>
            </a:r>
            <a:r>
              <a:rPr sz="2000" b="1" spc="24"/>
              <a:t> </a:t>
            </a:r>
            <a:r>
              <a:rPr sz="2000" b="1" spc="102"/>
              <a:t>symptoms</a:t>
            </a:r>
            <a:r>
              <a:rPr sz="2000" b="1" spc="36"/>
              <a:t> </a:t>
            </a:r>
            <a:r>
              <a:rPr sz="2000" b="1"/>
              <a:t>of </a:t>
            </a:r>
            <a:r>
              <a:rPr sz="2000" b="1" spc="84"/>
              <a:t>a</a:t>
            </a:r>
            <a:r>
              <a:rPr sz="2000" b="1" spc="-42"/>
              <a:t> </a:t>
            </a:r>
            <a:r>
              <a:rPr sz="2000" b="1" spc="72"/>
              <a:t>deeper </a:t>
            </a:r>
            <a:r>
              <a:rPr sz="2000" b="1"/>
              <a:t>crisis</a:t>
            </a:r>
            <a:r>
              <a:rPr sz="2000" b="1" spc="-66"/>
              <a:t> </a:t>
            </a:r>
            <a:r>
              <a:rPr sz="2000" b="1"/>
              <a:t>of</a:t>
            </a:r>
            <a:r>
              <a:rPr sz="2000" b="1" spc="-6"/>
              <a:t> </a:t>
            </a:r>
            <a:r>
              <a:rPr sz="2000" b="1" spc="72"/>
              <a:t>urban</a:t>
            </a:r>
            <a:r>
              <a:rPr sz="2000" b="1"/>
              <a:t> </a:t>
            </a:r>
            <a:r>
              <a:rPr sz="2000" b="1" spc="72"/>
              <a:t>governance</a:t>
            </a:r>
            <a:endParaRPr lang="en-US" sz="2400"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1e4fe48-948e-440c-8a84-60d0cc3a3370" xsi:nil="true"/>
    <lcf76f155ced4ddcb4097134ff3c332f xmlns="5c5ced62-9db9-4dd6-bd6e-1877cb32079d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5B4F01908CBA4AB8D7C6B9DEDF17AC" ma:contentTypeVersion="11" ma:contentTypeDescription="Create a new document." ma:contentTypeScope="" ma:versionID="180186c712d910686f26d028a2e49fed">
  <xsd:schema xmlns:xsd="http://www.w3.org/2001/XMLSchema" xmlns:xs="http://www.w3.org/2001/XMLSchema" xmlns:p="http://schemas.microsoft.com/office/2006/metadata/properties" xmlns:ns2="5c5ced62-9db9-4dd6-bd6e-1877cb32079d" xmlns:ns3="51e4fe48-948e-440c-8a84-60d0cc3a3370" targetNamespace="http://schemas.microsoft.com/office/2006/metadata/properties" ma:root="true" ma:fieldsID="385861649ece85910164723558a8fbc1" ns2:_="" ns3:_="">
    <xsd:import namespace="5c5ced62-9db9-4dd6-bd6e-1877cb32079d"/>
    <xsd:import namespace="51e4fe48-948e-440c-8a84-60d0cc3a337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5ced62-9db9-4dd6-bd6e-1877cb3207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648e0e9-bd7b-40d5-848b-91c61f6093b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e4fe48-948e-440c-8a84-60d0cc3a337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4ff9c09-6acd-45a4-87ce-10e9179deff5}" ma:internalName="TaxCatchAll" ma:showField="CatchAllData" ma:web="51e4fe48-948e-440c-8a84-60d0cc3a337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B88627-F8B2-4DE8-8AED-A138D3CE2591}">
  <ds:schemaRefs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http://www.w3.org/XML/1998/namespace"/>
    <ds:schemaRef ds:uri="http://schemas.microsoft.com/office/2006/documentManagement/types"/>
    <ds:schemaRef ds:uri="51e4fe48-948e-440c-8a84-60d0cc3a3370"/>
    <ds:schemaRef ds:uri="5c5ced62-9db9-4dd6-bd6e-1877cb32079d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9823280F-5526-4252-9977-A719E62F07A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DC69643-BF5C-4731-8218-70CA3B6ED8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c5ced62-9db9-4dd6-bd6e-1877cb32079d"/>
    <ds:schemaRef ds:uri="51e4fe48-948e-440c-8a84-60d0cc3a337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193</Words>
  <Application>Microsoft Office PowerPoint</Application>
  <PresentationFormat>Widescreen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Trebuchet MS</vt:lpstr>
      <vt:lpstr>office theme</vt:lpstr>
      <vt:lpstr>Issues in India’s cities are symptoms of a deeper crisis of urban governance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Karthik Seshan</cp:lastModifiedBy>
  <cp:revision>729</cp:revision>
  <dcterms:created xsi:type="dcterms:W3CDTF">2025-06-23T10:02:54Z</dcterms:created>
  <dcterms:modified xsi:type="dcterms:W3CDTF">2025-07-08T08:51:09Z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0x010100D95B4F01908CBA4AB8D7C6B9DEDF17AC</vt:lpwstr>
  </property>
  <property fmtid="{D5CDD505-2E9C-101B-9397-08002B2CF9AE}" pid="3" name="MediaServiceImageTags">
    <vt:lpwstr/>
  </property>
</Properties>
</file>